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4" r:id="rId4"/>
    <p:sldId id="267" r:id="rId5"/>
    <p:sldId id="258" r:id="rId6"/>
    <p:sldId id="265" r:id="rId7"/>
    <p:sldId id="259" r:id="rId8"/>
    <p:sldId id="260" r:id="rId9"/>
    <p:sldId id="266" r:id="rId10"/>
    <p:sldId id="261" r:id="rId11"/>
    <p:sldId id="262" r:id="rId12"/>
    <p:sldId id="263" r:id="rId13"/>
  </p:sldIdLst>
  <p:sldSz cx="14630400" cy="8229600"/>
  <p:notesSz cx="8229600" cy="14630400"/>
  <p:embeddedFontLst>
    <p:embeddedFont>
      <p:font typeface="Prata" panose="020B0604020202020204" charset="0"/>
      <p:regular r:id="rId15"/>
    </p:embeddedFont>
    <p:embeddedFont>
      <p:font typeface="Raleway"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8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996C0-C889-CB02-7EC6-BCEA71F371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ADB09-C4F3-7EB0-03D7-338787C67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62CF5-64F8-5C9E-3712-9A5239C6FF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AEB7BB-525D-1623-BC7B-90BF63DBAD42}"/>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64884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23046-7FD6-47DB-6CE1-6F05BEC0E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0AAC1-1939-D8E0-1DF6-CB3DAB196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8C6FF-14F3-A799-6593-21D4EB755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F87F9D-21F4-E851-FE48-DAA8AC4B89D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781525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FA89-61B9-A259-B880-BB1231856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B08A5-353C-3EDE-815F-6EC0AC62B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DB98F1-7DAF-3491-12E8-2EC674D216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A1FF97-2A82-2723-1292-E47649A4EDC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976936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5935-532B-E80F-FF05-C94D735F0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9F7B0-96F5-9977-08D2-C5E20C84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1BE19-FED4-8219-F226-0BCA96DAF3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398990-1004-75AC-D370-566E5E68CAC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4315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1459" y="1042749"/>
            <a:ext cx="5003483" cy="2660213"/>
          </a:xfrm>
          <a:prstGeom prst="rect">
            <a:avLst/>
          </a:prstGeom>
        </p:spPr>
      </p:pic>
      <p:sp>
        <p:nvSpPr>
          <p:cNvPr id="4" name="Text 0"/>
          <p:cNvSpPr/>
          <p:nvPr/>
        </p:nvSpPr>
        <p:spPr>
          <a:xfrm>
            <a:off x="6162199" y="1099899"/>
            <a:ext cx="7792403" cy="3331369"/>
          </a:xfrm>
          <a:prstGeom prst="rect">
            <a:avLst/>
          </a:prstGeom>
          <a:noFill/>
          <a:ln/>
        </p:spPr>
        <p:txBody>
          <a:bodyPr wrap="square" lIns="0" tIns="0" rIns="0" bIns="0" rtlCol="0" anchor="t"/>
          <a:lstStyle/>
          <a:p>
            <a:pPr marL="0" indent="0" algn="l">
              <a:lnSpc>
                <a:spcPts val="6550"/>
              </a:lnSpc>
              <a:buNone/>
            </a:pPr>
            <a:r>
              <a:rPr lang="en-US" sz="5200" dirty="0">
                <a:solidFill>
                  <a:srgbClr val="F2E782"/>
                </a:solidFill>
                <a:latin typeface="Prata" pitchFamily="34" charset="0"/>
                <a:ea typeface="Prata" pitchFamily="34" charset="-122"/>
                <a:cs typeface="Prata" pitchFamily="34" charset="-120"/>
              </a:rPr>
              <a:t>Exploring Web Development Through an Internship at Nexus</a:t>
            </a:r>
            <a:endParaRPr lang="en-US" sz="5200" dirty="0"/>
          </a:p>
        </p:txBody>
      </p:sp>
      <p:sp>
        <p:nvSpPr>
          <p:cNvPr id="5" name="Text 1"/>
          <p:cNvSpPr/>
          <p:nvPr/>
        </p:nvSpPr>
        <p:spPr>
          <a:xfrm>
            <a:off x="6162199" y="4720828"/>
            <a:ext cx="7792403" cy="1853803"/>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 Embarking on an internship at Nexus provided me with a transformative experience in the world of web development. Beyond the classroom, I gained invaluable hands-on experience, honed my technical skills, and discovered the dynamic nature of the tech industry. This internship served as a stepping stone, equipping me with the knowledge and confidence to tackle real-world challenges and paving the way for a promising career in web development.</a:t>
            </a:r>
            <a:endParaRPr lang="en-US" sz="1500" dirty="0"/>
          </a:p>
        </p:txBody>
      </p:sp>
      <p:pic>
        <p:nvPicPr>
          <p:cNvPr id="12" name="Picture 11">
            <a:extLst>
              <a:ext uri="{FF2B5EF4-FFF2-40B4-BE49-F238E27FC236}">
                <a16:creationId xmlns:a16="http://schemas.microsoft.com/office/drawing/2014/main" id="{7D29095E-9DAE-8B50-1F79-62DC6E83B5A8}"/>
              </a:ext>
            </a:extLst>
          </p:cNvPr>
          <p:cNvPicPr>
            <a:picLocks noChangeAspect="1"/>
          </p:cNvPicPr>
          <p:nvPr/>
        </p:nvPicPr>
        <p:blipFill>
          <a:blip r:embed="rId5"/>
          <a:stretch>
            <a:fillRect/>
          </a:stretch>
        </p:blipFill>
        <p:spPr>
          <a:xfrm>
            <a:off x="10784224" y="7448550"/>
            <a:ext cx="3762375" cy="781050"/>
          </a:xfrm>
          <a:prstGeom prst="rect">
            <a:avLst/>
          </a:prstGeom>
        </p:spPr>
      </p:pic>
      <p:pic>
        <p:nvPicPr>
          <p:cNvPr id="13" name="Image 1" descr="preencoded.png">
            <a:extLst>
              <a:ext uri="{FF2B5EF4-FFF2-40B4-BE49-F238E27FC236}">
                <a16:creationId xmlns:a16="http://schemas.microsoft.com/office/drawing/2014/main" id="{3C70BDC8-24DC-5BB0-C73C-3CBAEC88F1AF}"/>
              </a:ext>
            </a:extLst>
          </p:cNvPr>
          <p:cNvPicPr>
            <a:picLocks noChangeAspect="1"/>
          </p:cNvPicPr>
          <p:nvPr/>
        </p:nvPicPr>
        <p:blipFill>
          <a:blip r:embed="rId6"/>
          <a:stretch>
            <a:fillRect/>
          </a:stretch>
        </p:blipFill>
        <p:spPr>
          <a:xfrm>
            <a:off x="241459" y="4431269"/>
            <a:ext cx="5062360" cy="33749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95620" y="2271951"/>
            <a:ext cx="5095161" cy="3685580"/>
          </a:xfrm>
          <a:prstGeom prst="rect">
            <a:avLst/>
          </a:prstGeom>
        </p:spPr>
      </p:pic>
      <p:sp>
        <p:nvSpPr>
          <p:cNvPr id="4" name="Text 0"/>
          <p:cNvSpPr/>
          <p:nvPr/>
        </p:nvSpPr>
        <p:spPr>
          <a:xfrm>
            <a:off x="6033968" y="801410"/>
            <a:ext cx="7357467" cy="488990"/>
          </a:xfrm>
          <a:prstGeom prst="rect">
            <a:avLst/>
          </a:prstGeom>
          <a:noFill/>
          <a:ln/>
        </p:spPr>
        <p:txBody>
          <a:bodyPr wrap="none" lIns="0" tIns="0" rIns="0" bIns="0" rtlCol="0" anchor="t"/>
          <a:lstStyle/>
          <a:p>
            <a:pPr marL="0" indent="0" algn="l">
              <a:lnSpc>
                <a:spcPts val="3850"/>
              </a:lnSpc>
              <a:buNone/>
            </a:pPr>
            <a:r>
              <a:rPr lang="en-US" sz="3050" dirty="0">
                <a:solidFill>
                  <a:srgbClr val="F2E782"/>
                </a:solidFill>
                <a:latin typeface="Prata" pitchFamily="34" charset="0"/>
                <a:ea typeface="Prata" pitchFamily="34" charset="-122"/>
                <a:cs typeface="Prata" pitchFamily="34" charset="-120"/>
              </a:rPr>
              <a:t>Lessons Learned and Future Prospects</a:t>
            </a:r>
            <a:endParaRPr lang="en-US" sz="3050" dirty="0"/>
          </a:p>
        </p:txBody>
      </p:sp>
      <p:pic>
        <p:nvPicPr>
          <p:cNvPr id="5" name="Image 2" descr="preencoded.png"/>
          <p:cNvPicPr>
            <a:picLocks noChangeAspect="1"/>
          </p:cNvPicPr>
          <p:nvPr/>
        </p:nvPicPr>
        <p:blipFill>
          <a:blip r:embed="rId5"/>
          <a:stretch>
            <a:fillRect/>
          </a:stretch>
        </p:blipFill>
        <p:spPr>
          <a:xfrm>
            <a:off x="6033968" y="1525072"/>
            <a:ext cx="391120" cy="391120"/>
          </a:xfrm>
          <a:prstGeom prst="rect">
            <a:avLst/>
          </a:prstGeom>
        </p:spPr>
      </p:pic>
      <p:sp>
        <p:nvSpPr>
          <p:cNvPr id="6" name="Text 1"/>
          <p:cNvSpPr/>
          <p:nvPr/>
        </p:nvSpPr>
        <p:spPr>
          <a:xfrm>
            <a:off x="6033968" y="2111693"/>
            <a:ext cx="1955959" cy="244435"/>
          </a:xfrm>
          <a:prstGeom prst="rect">
            <a:avLst/>
          </a:prstGeom>
          <a:noFill/>
          <a:ln/>
        </p:spPr>
        <p:txBody>
          <a:bodyPr wrap="none" lIns="0" tIns="0" rIns="0" bIns="0" rtlCol="0" anchor="t"/>
          <a:lstStyle/>
          <a:p>
            <a:pPr marL="0" indent="0" algn="l">
              <a:lnSpc>
                <a:spcPts val="1900"/>
              </a:lnSpc>
              <a:buNone/>
            </a:pPr>
            <a:r>
              <a:rPr lang="en-US" sz="1500" dirty="0">
                <a:solidFill>
                  <a:srgbClr val="CFCBBF"/>
                </a:solidFill>
                <a:latin typeface="Prata" pitchFamily="34" charset="0"/>
                <a:ea typeface="Prata" pitchFamily="34" charset="-122"/>
                <a:cs typeface="Prata" pitchFamily="34" charset="-120"/>
              </a:rPr>
              <a:t>Technical Expertise</a:t>
            </a:r>
            <a:endParaRPr lang="en-US" sz="1500" dirty="0"/>
          </a:p>
        </p:txBody>
      </p:sp>
      <p:sp>
        <p:nvSpPr>
          <p:cNvPr id="7" name="Text 2"/>
          <p:cNvSpPr/>
          <p:nvPr/>
        </p:nvSpPr>
        <p:spPr>
          <a:xfrm>
            <a:off x="6033968" y="2449949"/>
            <a:ext cx="8048863" cy="750808"/>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internship at Nexus empowered me with a wealth of technical skills, including proficiency in frontend and backend development, API integration, and the effective use of cloud-based services. These capabilities have equipped me to tackle complex web development challenges with confidence.</a:t>
            </a:r>
            <a:endParaRPr lang="en-US" sz="1200" dirty="0"/>
          </a:p>
        </p:txBody>
      </p:sp>
      <p:pic>
        <p:nvPicPr>
          <p:cNvPr id="8" name="Image 3" descr="preencoded.png"/>
          <p:cNvPicPr>
            <a:picLocks noChangeAspect="1"/>
          </p:cNvPicPr>
          <p:nvPr/>
        </p:nvPicPr>
        <p:blipFill>
          <a:blip r:embed="rId6"/>
          <a:stretch>
            <a:fillRect/>
          </a:stretch>
        </p:blipFill>
        <p:spPr>
          <a:xfrm>
            <a:off x="6033968" y="3513653"/>
            <a:ext cx="391120" cy="391120"/>
          </a:xfrm>
          <a:prstGeom prst="rect">
            <a:avLst/>
          </a:prstGeom>
        </p:spPr>
      </p:pic>
      <p:sp>
        <p:nvSpPr>
          <p:cNvPr id="9" name="Text 3"/>
          <p:cNvSpPr/>
          <p:nvPr/>
        </p:nvSpPr>
        <p:spPr>
          <a:xfrm>
            <a:off x="6033968" y="4100274"/>
            <a:ext cx="2080141" cy="244435"/>
          </a:xfrm>
          <a:prstGeom prst="rect">
            <a:avLst/>
          </a:prstGeom>
          <a:noFill/>
          <a:ln/>
        </p:spPr>
        <p:txBody>
          <a:bodyPr wrap="none" lIns="0" tIns="0" rIns="0" bIns="0" rtlCol="0" anchor="t"/>
          <a:lstStyle/>
          <a:p>
            <a:pPr marL="0" indent="0" algn="l">
              <a:lnSpc>
                <a:spcPts val="1900"/>
              </a:lnSpc>
              <a:buNone/>
            </a:pPr>
            <a:r>
              <a:rPr lang="en-US" sz="1500" dirty="0">
                <a:solidFill>
                  <a:srgbClr val="CFCBBF"/>
                </a:solidFill>
                <a:latin typeface="Prata" pitchFamily="34" charset="0"/>
                <a:ea typeface="Prata" pitchFamily="34" charset="-122"/>
                <a:cs typeface="Prata" pitchFamily="34" charset="-120"/>
              </a:rPr>
              <a:t>Collaborative Mindset</a:t>
            </a:r>
            <a:endParaRPr lang="en-US" sz="1500" dirty="0"/>
          </a:p>
        </p:txBody>
      </p:sp>
      <p:sp>
        <p:nvSpPr>
          <p:cNvPr id="10" name="Text 4"/>
          <p:cNvSpPr/>
          <p:nvPr/>
        </p:nvSpPr>
        <p:spPr>
          <a:xfrm>
            <a:off x="6033968" y="4438531"/>
            <a:ext cx="8048863" cy="1001078"/>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Working alongside experienced developers and cross-functional teams during the internship fostered my ability to collaborate effectively, share ideas, and contribute to the overall success of web development projects. This experience has instilled in me a strong appreciation for teamwork and communication in the tech industry.</a:t>
            </a:r>
            <a:endParaRPr lang="en-US" sz="1200" dirty="0"/>
          </a:p>
        </p:txBody>
      </p:sp>
      <p:pic>
        <p:nvPicPr>
          <p:cNvPr id="11" name="Image 4" descr="preencoded.png"/>
          <p:cNvPicPr>
            <a:picLocks noChangeAspect="1"/>
          </p:cNvPicPr>
          <p:nvPr/>
        </p:nvPicPr>
        <p:blipFill>
          <a:blip r:embed="rId7"/>
          <a:stretch>
            <a:fillRect/>
          </a:stretch>
        </p:blipFill>
        <p:spPr>
          <a:xfrm>
            <a:off x="6033968" y="5752505"/>
            <a:ext cx="391120" cy="391120"/>
          </a:xfrm>
          <a:prstGeom prst="rect">
            <a:avLst/>
          </a:prstGeom>
        </p:spPr>
      </p:pic>
      <p:sp>
        <p:nvSpPr>
          <p:cNvPr id="12" name="Text 5"/>
          <p:cNvSpPr/>
          <p:nvPr/>
        </p:nvSpPr>
        <p:spPr>
          <a:xfrm>
            <a:off x="6033968" y="6339126"/>
            <a:ext cx="2404110" cy="244435"/>
          </a:xfrm>
          <a:prstGeom prst="rect">
            <a:avLst/>
          </a:prstGeom>
          <a:noFill/>
          <a:ln/>
        </p:spPr>
        <p:txBody>
          <a:bodyPr wrap="none" lIns="0" tIns="0" rIns="0" bIns="0" rtlCol="0" anchor="t"/>
          <a:lstStyle/>
          <a:p>
            <a:pPr marL="0" indent="0" algn="l">
              <a:lnSpc>
                <a:spcPts val="1900"/>
              </a:lnSpc>
              <a:buNone/>
            </a:pPr>
            <a:r>
              <a:rPr lang="en-US" sz="1500" dirty="0">
                <a:solidFill>
                  <a:srgbClr val="CFCBBF"/>
                </a:solidFill>
                <a:latin typeface="Prata" pitchFamily="34" charset="0"/>
                <a:ea typeface="Prata" pitchFamily="34" charset="-122"/>
                <a:cs typeface="Prata" pitchFamily="34" charset="-120"/>
              </a:rPr>
              <a:t>Problem-Solving Acumen</a:t>
            </a:r>
            <a:endParaRPr lang="en-US" sz="1500" dirty="0"/>
          </a:p>
        </p:txBody>
      </p:sp>
      <p:sp>
        <p:nvSpPr>
          <p:cNvPr id="13" name="Text 6"/>
          <p:cNvSpPr/>
          <p:nvPr/>
        </p:nvSpPr>
        <p:spPr>
          <a:xfrm>
            <a:off x="6033968" y="6677382"/>
            <a:ext cx="8048863" cy="750808"/>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hands-on nature of the internship honed my problem-solving skills, allowing me to navigate complex technical challenges, think critically, and devise innovative solutions. This mindset will be crucial as I continue to grow and adapt to the ever-evolving landscape of web development.</a:t>
            </a:r>
            <a:endParaRPr lang="en-US" sz="1200" dirty="0"/>
          </a:p>
        </p:txBody>
      </p:sp>
      <p:pic>
        <p:nvPicPr>
          <p:cNvPr id="15" name="Picture 14">
            <a:extLst>
              <a:ext uri="{FF2B5EF4-FFF2-40B4-BE49-F238E27FC236}">
                <a16:creationId xmlns:a16="http://schemas.microsoft.com/office/drawing/2014/main" id="{2C8CF025-D6F5-2AD2-6BA8-F29DB5E2022E}"/>
              </a:ext>
            </a:extLst>
          </p:cNvPr>
          <p:cNvPicPr>
            <a:picLocks noChangeAspect="1"/>
          </p:cNvPicPr>
          <p:nvPr/>
        </p:nvPicPr>
        <p:blipFill>
          <a:blip r:embed="rId8"/>
          <a:stretch>
            <a:fillRect/>
          </a:stretch>
        </p:blipFill>
        <p:spPr>
          <a:xfrm>
            <a:off x="10868025" y="7448550"/>
            <a:ext cx="3762375" cy="781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1518" y="870228"/>
            <a:ext cx="11109960" cy="635318"/>
          </a:xfrm>
          <a:prstGeom prst="rect">
            <a:avLst/>
          </a:prstGeom>
          <a:noFill/>
          <a:ln/>
        </p:spPr>
        <p:txBody>
          <a:bodyPr wrap="none" lIns="0" tIns="0" rIns="0" bIns="0" rtlCol="0" anchor="t"/>
          <a:lstStyle/>
          <a:p>
            <a:pPr marL="0" indent="0" algn="l">
              <a:lnSpc>
                <a:spcPts val="5000"/>
              </a:lnSpc>
              <a:buNone/>
            </a:pPr>
            <a:r>
              <a:rPr lang="en-US" sz="4000" dirty="0">
                <a:solidFill>
                  <a:srgbClr val="F2E782"/>
                </a:solidFill>
                <a:latin typeface="Prata" pitchFamily="34" charset="0"/>
                <a:ea typeface="Prata" pitchFamily="34" charset="-122"/>
                <a:cs typeface="Prata" pitchFamily="34" charset="-120"/>
              </a:rPr>
              <a:t>Showcasing Web Development Achievements</a:t>
            </a:r>
            <a:endParaRPr lang="en-US" sz="4000" dirty="0"/>
          </a:p>
        </p:txBody>
      </p:sp>
      <p:pic>
        <p:nvPicPr>
          <p:cNvPr id="3" name="Image 0" descr="preencoded.png"/>
          <p:cNvPicPr>
            <a:picLocks noChangeAspect="1"/>
          </p:cNvPicPr>
          <p:nvPr/>
        </p:nvPicPr>
        <p:blipFill>
          <a:blip r:embed="rId3"/>
          <a:stretch>
            <a:fillRect/>
          </a:stretch>
        </p:blipFill>
        <p:spPr>
          <a:xfrm>
            <a:off x="711518" y="1912144"/>
            <a:ext cx="3049429" cy="1884640"/>
          </a:xfrm>
          <a:prstGeom prst="rect">
            <a:avLst/>
          </a:prstGeom>
        </p:spPr>
      </p:pic>
      <p:sp>
        <p:nvSpPr>
          <p:cNvPr id="4" name="Text 1"/>
          <p:cNvSpPr/>
          <p:nvPr/>
        </p:nvSpPr>
        <p:spPr>
          <a:xfrm>
            <a:off x="711518" y="4000024"/>
            <a:ext cx="3317319" cy="317540"/>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Geofencing API Integration</a:t>
            </a:r>
            <a:endParaRPr lang="en-US" sz="2000" dirty="0"/>
          </a:p>
        </p:txBody>
      </p:sp>
      <p:sp>
        <p:nvSpPr>
          <p:cNvPr id="5" name="Text 2"/>
          <p:cNvSpPr/>
          <p:nvPr/>
        </p:nvSpPr>
        <p:spPr>
          <a:xfrm>
            <a:off x="711518" y="4439483"/>
            <a:ext cx="4233029" cy="260223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During the internship, I successfully integrated a robust Geofencing API, enabling location-based services and targeted user experiences within the web applications. This achievement showcases my ability to work with advanced technologies and APIs to enhance the functionality and user experience of web-based solutions.</a:t>
            </a:r>
            <a:endParaRPr lang="en-US" sz="1600" dirty="0"/>
          </a:p>
        </p:txBody>
      </p:sp>
      <p:pic>
        <p:nvPicPr>
          <p:cNvPr id="6" name="Image 1" descr="preencoded.png"/>
          <p:cNvPicPr>
            <a:picLocks noChangeAspect="1"/>
          </p:cNvPicPr>
          <p:nvPr/>
        </p:nvPicPr>
        <p:blipFill>
          <a:blip r:embed="rId4"/>
          <a:stretch>
            <a:fillRect/>
          </a:stretch>
        </p:blipFill>
        <p:spPr>
          <a:xfrm>
            <a:off x="5198626" y="1912144"/>
            <a:ext cx="3049429" cy="1884640"/>
          </a:xfrm>
          <a:prstGeom prst="rect">
            <a:avLst/>
          </a:prstGeom>
        </p:spPr>
      </p:pic>
      <p:sp>
        <p:nvSpPr>
          <p:cNvPr id="7" name="Text 3"/>
          <p:cNvSpPr/>
          <p:nvPr/>
        </p:nvSpPr>
        <p:spPr>
          <a:xfrm>
            <a:off x="5198626" y="4000024"/>
            <a:ext cx="4233029" cy="635079"/>
          </a:xfrm>
          <a:prstGeom prst="rect">
            <a:avLst/>
          </a:prstGeom>
          <a:noFill/>
          <a:ln/>
        </p:spPr>
        <p:txBody>
          <a:bodyPr wrap="squar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Environmental Monitoring Dashboard</a:t>
            </a:r>
            <a:endParaRPr lang="en-US" sz="2000" dirty="0"/>
          </a:p>
        </p:txBody>
      </p:sp>
      <p:sp>
        <p:nvSpPr>
          <p:cNvPr id="8" name="Text 4"/>
          <p:cNvSpPr/>
          <p:nvPr/>
        </p:nvSpPr>
        <p:spPr>
          <a:xfrm>
            <a:off x="5198626" y="4757023"/>
            <a:ext cx="4233029" cy="260223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As part of the environmental monitoring program, I developed a visually appealing and user-friendly dashboard that displayed real-time data from sensor networks. This project demonstrates my skills in creating intuitive and data-driven web interfaces that support decision-making and environmental sustainability initiatives.</a:t>
            </a:r>
            <a:endParaRPr lang="en-US" sz="1600" dirty="0"/>
          </a:p>
        </p:txBody>
      </p:sp>
      <p:pic>
        <p:nvPicPr>
          <p:cNvPr id="9" name="Image 2" descr="preencoded.png"/>
          <p:cNvPicPr>
            <a:picLocks noChangeAspect="1"/>
          </p:cNvPicPr>
          <p:nvPr/>
        </p:nvPicPr>
        <p:blipFill>
          <a:blip r:embed="rId5"/>
          <a:stretch>
            <a:fillRect/>
          </a:stretch>
        </p:blipFill>
        <p:spPr>
          <a:xfrm>
            <a:off x="9685734" y="1912144"/>
            <a:ext cx="3049429" cy="1884640"/>
          </a:xfrm>
          <a:prstGeom prst="rect">
            <a:avLst/>
          </a:prstGeom>
        </p:spPr>
      </p:pic>
      <p:sp>
        <p:nvSpPr>
          <p:cNvPr id="10" name="Text 5"/>
          <p:cNvSpPr/>
          <p:nvPr/>
        </p:nvSpPr>
        <p:spPr>
          <a:xfrm>
            <a:off x="9685734" y="4000024"/>
            <a:ext cx="4233029" cy="635079"/>
          </a:xfrm>
          <a:prstGeom prst="rect">
            <a:avLst/>
          </a:prstGeom>
          <a:noFill/>
          <a:ln/>
        </p:spPr>
        <p:txBody>
          <a:bodyPr wrap="squar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Efficient CRUD Operations in Laravel</a:t>
            </a:r>
            <a:endParaRPr lang="en-US" sz="2000" dirty="0"/>
          </a:p>
        </p:txBody>
      </p:sp>
      <p:sp>
        <p:nvSpPr>
          <p:cNvPr id="11" name="Text 6"/>
          <p:cNvSpPr/>
          <p:nvPr/>
        </p:nvSpPr>
        <p:spPr>
          <a:xfrm>
            <a:off x="9685734" y="4757023"/>
            <a:ext cx="4233029" cy="260223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Through my work in the internship, I showcased my expertise in implementing and documenting CRUD operations using the Laravel framework. This achievement highlights my understanding of backend development, data management, and the importance of robust documentation for maintaining and scaling web applications.</a:t>
            </a:r>
            <a:endParaRPr lang="en-US" sz="1600" dirty="0"/>
          </a:p>
        </p:txBody>
      </p:sp>
      <p:pic>
        <p:nvPicPr>
          <p:cNvPr id="13" name="Picture 12">
            <a:extLst>
              <a:ext uri="{FF2B5EF4-FFF2-40B4-BE49-F238E27FC236}">
                <a16:creationId xmlns:a16="http://schemas.microsoft.com/office/drawing/2014/main" id="{B7A2CAD0-C79D-7EE1-5182-84785C2AB641}"/>
              </a:ext>
            </a:extLst>
          </p:cNvPr>
          <p:cNvPicPr>
            <a:picLocks noChangeAspect="1"/>
          </p:cNvPicPr>
          <p:nvPr/>
        </p:nvPicPr>
        <p:blipFill>
          <a:blip r:embed="rId6"/>
          <a:stretch>
            <a:fillRect/>
          </a:stretch>
        </p:blipFill>
        <p:spPr>
          <a:xfrm>
            <a:off x="10340718" y="7619379"/>
            <a:ext cx="4163006" cy="5430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59384" y="2286357"/>
            <a:ext cx="5055513" cy="3656886"/>
          </a:xfrm>
          <a:prstGeom prst="rect">
            <a:avLst/>
          </a:prstGeom>
        </p:spPr>
      </p:pic>
      <p:sp>
        <p:nvSpPr>
          <p:cNvPr id="4" name="Text 0"/>
          <p:cNvSpPr/>
          <p:nvPr/>
        </p:nvSpPr>
        <p:spPr>
          <a:xfrm>
            <a:off x="603171" y="579001"/>
            <a:ext cx="7937659" cy="1077039"/>
          </a:xfrm>
          <a:prstGeom prst="rect">
            <a:avLst/>
          </a:prstGeom>
          <a:noFill/>
          <a:ln/>
        </p:spPr>
        <p:txBody>
          <a:bodyPr wrap="square" lIns="0" tIns="0" rIns="0" bIns="0" rtlCol="0" anchor="t"/>
          <a:lstStyle/>
          <a:p>
            <a:pPr marL="0" indent="0" algn="l">
              <a:lnSpc>
                <a:spcPts val="4200"/>
              </a:lnSpc>
              <a:buNone/>
            </a:pPr>
            <a:r>
              <a:rPr lang="en-US" sz="3350" dirty="0">
                <a:solidFill>
                  <a:srgbClr val="F2E782"/>
                </a:solidFill>
                <a:latin typeface="Prata" pitchFamily="34" charset="0"/>
                <a:ea typeface="Prata" pitchFamily="34" charset="-122"/>
                <a:cs typeface="Prata" pitchFamily="34" charset="-120"/>
              </a:rPr>
              <a:t>Embracing the Future of Web Development</a:t>
            </a:r>
            <a:endParaRPr lang="en-US" sz="3350" dirty="0"/>
          </a:p>
        </p:txBody>
      </p:sp>
      <p:pic>
        <p:nvPicPr>
          <p:cNvPr id="5" name="Image 2" descr="preencoded.png"/>
          <p:cNvPicPr>
            <a:picLocks noChangeAspect="1"/>
          </p:cNvPicPr>
          <p:nvPr/>
        </p:nvPicPr>
        <p:blipFill>
          <a:blip r:embed="rId5"/>
          <a:stretch>
            <a:fillRect/>
          </a:stretch>
        </p:blipFill>
        <p:spPr>
          <a:xfrm>
            <a:off x="603171" y="1914525"/>
            <a:ext cx="861655" cy="1820108"/>
          </a:xfrm>
          <a:prstGeom prst="rect">
            <a:avLst/>
          </a:prstGeom>
        </p:spPr>
      </p:pic>
      <p:sp>
        <p:nvSpPr>
          <p:cNvPr id="6" name="Text 1"/>
          <p:cNvSpPr/>
          <p:nvPr/>
        </p:nvSpPr>
        <p:spPr>
          <a:xfrm>
            <a:off x="1637109" y="2086808"/>
            <a:ext cx="2189917" cy="269200"/>
          </a:xfrm>
          <a:prstGeom prst="rect">
            <a:avLst/>
          </a:prstGeom>
          <a:noFill/>
          <a:ln/>
        </p:spPr>
        <p:txBody>
          <a:bodyPr wrap="none" lIns="0" tIns="0" rIns="0" bIns="0" rtlCol="0" anchor="t"/>
          <a:lstStyle/>
          <a:p>
            <a:pPr marL="0" indent="0" algn="l">
              <a:lnSpc>
                <a:spcPts val="2100"/>
              </a:lnSpc>
              <a:buNone/>
            </a:pPr>
            <a:r>
              <a:rPr lang="en-US" sz="1650" dirty="0">
                <a:solidFill>
                  <a:srgbClr val="CFCBBF"/>
                </a:solidFill>
                <a:latin typeface="Prata" pitchFamily="34" charset="0"/>
                <a:ea typeface="Prata" pitchFamily="34" charset="-122"/>
                <a:cs typeface="Prata" pitchFamily="34" charset="-120"/>
              </a:rPr>
              <a:t>Continuous Learning</a:t>
            </a:r>
            <a:endParaRPr lang="en-US" sz="1650" dirty="0"/>
          </a:p>
        </p:txBody>
      </p:sp>
      <p:sp>
        <p:nvSpPr>
          <p:cNvPr id="7" name="Text 2"/>
          <p:cNvSpPr/>
          <p:nvPr/>
        </p:nvSpPr>
        <p:spPr>
          <a:xfrm>
            <a:off x="1637109" y="2459355"/>
            <a:ext cx="6903720" cy="1102995"/>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The internship experience has instilled in me a deep appreciation for the importance of continuous learning in the rapidly evolving web development landscape. I am committed to staying up-to-date with the latest technologies, methodologies, and industry trends to ensure my skills remain relevant and adaptable.</a:t>
            </a:r>
            <a:endParaRPr lang="en-US" sz="1350" dirty="0"/>
          </a:p>
        </p:txBody>
      </p:sp>
      <p:pic>
        <p:nvPicPr>
          <p:cNvPr id="8" name="Image 3" descr="preencoded.png"/>
          <p:cNvPicPr>
            <a:picLocks noChangeAspect="1"/>
          </p:cNvPicPr>
          <p:nvPr/>
        </p:nvPicPr>
        <p:blipFill>
          <a:blip r:embed="rId6"/>
          <a:stretch>
            <a:fillRect/>
          </a:stretch>
        </p:blipFill>
        <p:spPr>
          <a:xfrm>
            <a:off x="603171" y="3734633"/>
            <a:ext cx="861655" cy="1820108"/>
          </a:xfrm>
          <a:prstGeom prst="rect">
            <a:avLst/>
          </a:prstGeom>
        </p:spPr>
      </p:pic>
      <p:sp>
        <p:nvSpPr>
          <p:cNvPr id="9" name="Text 3"/>
          <p:cNvSpPr/>
          <p:nvPr/>
        </p:nvSpPr>
        <p:spPr>
          <a:xfrm>
            <a:off x="1637109" y="3906917"/>
            <a:ext cx="2291715" cy="269200"/>
          </a:xfrm>
          <a:prstGeom prst="rect">
            <a:avLst/>
          </a:prstGeom>
          <a:noFill/>
          <a:ln/>
        </p:spPr>
        <p:txBody>
          <a:bodyPr wrap="none" lIns="0" tIns="0" rIns="0" bIns="0" rtlCol="0" anchor="t"/>
          <a:lstStyle/>
          <a:p>
            <a:pPr marL="0" indent="0" algn="l">
              <a:lnSpc>
                <a:spcPts val="2100"/>
              </a:lnSpc>
              <a:buNone/>
            </a:pPr>
            <a:r>
              <a:rPr lang="en-US" sz="1650" dirty="0">
                <a:solidFill>
                  <a:srgbClr val="CFCBBF"/>
                </a:solidFill>
                <a:latin typeface="Prata" pitchFamily="34" charset="0"/>
                <a:ea typeface="Prata" pitchFamily="34" charset="-122"/>
                <a:cs typeface="Prata" pitchFamily="34" charset="-120"/>
              </a:rPr>
              <a:t>Collaborative Mindset</a:t>
            </a:r>
            <a:endParaRPr lang="en-US" sz="1650" dirty="0"/>
          </a:p>
        </p:txBody>
      </p:sp>
      <p:sp>
        <p:nvSpPr>
          <p:cNvPr id="10" name="Text 4"/>
          <p:cNvSpPr/>
          <p:nvPr/>
        </p:nvSpPr>
        <p:spPr>
          <a:xfrm>
            <a:off x="1637109" y="4279463"/>
            <a:ext cx="6903720" cy="1102995"/>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The collaborative nature of the internship has reinforced my belief in the value of teamwork and effective communication in web development projects. Moving forward, I will strive to foster a collaborative mindset, actively seeking opportunities to share knowledge, learn from others, and contribute to the success of cross-functional teams.</a:t>
            </a:r>
            <a:endParaRPr lang="en-US" sz="1350" dirty="0"/>
          </a:p>
        </p:txBody>
      </p:sp>
      <p:pic>
        <p:nvPicPr>
          <p:cNvPr id="11" name="Image 4" descr="preencoded.png"/>
          <p:cNvPicPr>
            <a:picLocks noChangeAspect="1"/>
          </p:cNvPicPr>
          <p:nvPr/>
        </p:nvPicPr>
        <p:blipFill>
          <a:blip r:embed="rId7"/>
          <a:stretch>
            <a:fillRect/>
          </a:stretch>
        </p:blipFill>
        <p:spPr>
          <a:xfrm>
            <a:off x="603171" y="5554742"/>
            <a:ext cx="861655" cy="2095857"/>
          </a:xfrm>
          <a:prstGeom prst="rect">
            <a:avLst/>
          </a:prstGeom>
        </p:spPr>
      </p:pic>
      <p:sp>
        <p:nvSpPr>
          <p:cNvPr id="12" name="Text 5"/>
          <p:cNvSpPr/>
          <p:nvPr/>
        </p:nvSpPr>
        <p:spPr>
          <a:xfrm>
            <a:off x="1637109" y="5727025"/>
            <a:ext cx="2866668" cy="269200"/>
          </a:xfrm>
          <a:prstGeom prst="rect">
            <a:avLst/>
          </a:prstGeom>
          <a:noFill/>
          <a:ln/>
        </p:spPr>
        <p:txBody>
          <a:bodyPr wrap="none" lIns="0" tIns="0" rIns="0" bIns="0" rtlCol="0" anchor="t"/>
          <a:lstStyle/>
          <a:p>
            <a:pPr marL="0" indent="0" algn="l">
              <a:lnSpc>
                <a:spcPts val="2100"/>
              </a:lnSpc>
              <a:buNone/>
            </a:pPr>
            <a:r>
              <a:rPr lang="en-US" sz="1650" dirty="0">
                <a:solidFill>
                  <a:srgbClr val="CFCBBF"/>
                </a:solidFill>
                <a:latin typeface="Prata" pitchFamily="34" charset="0"/>
                <a:ea typeface="Prata" pitchFamily="34" charset="-122"/>
                <a:cs typeface="Prata" pitchFamily="34" charset="-120"/>
              </a:rPr>
              <a:t>Innovative Problem-Solving</a:t>
            </a:r>
            <a:endParaRPr lang="en-US" sz="1650" dirty="0"/>
          </a:p>
        </p:txBody>
      </p:sp>
      <p:sp>
        <p:nvSpPr>
          <p:cNvPr id="13" name="Text 6"/>
          <p:cNvSpPr/>
          <p:nvPr/>
        </p:nvSpPr>
        <p:spPr>
          <a:xfrm>
            <a:off x="1637109" y="6099572"/>
            <a:ext cx="6903720" cy="1378744"/>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The internship has sharpened my problem-solving abilities, equipping me with the skills to tackle complex web development challenges with creativity and critical thinking. I am excited to apply this mindset to future projects, continuously seeking innovative solutions that push the boundaries of what is possible in the world of web development.</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2364" y="2449473"/>
            <a:ext cx="4989671" cy="3330654"/>
          </a:xfrm>
          <a:prstGeom prst="rect">
            <a:avLst/>
          </a:prstGeom>
        </p:spPr>
      </p:pic>
      <p:sp>
        <p:nvSpPr>
          <p:cNvPr id="4" name="Text 0"/>
          <p:cNvSpPr/>
          <p:nvPr/>
        </p:nvSpPr>
        <p:spPr>
          <a:xfrm>
            <a:off x="695206" y="613291"/>
            <a:ext cx="7753588" cy="1241346"/>
          </a:xfrm>
          <a:prstGeom prst="rect">
            <a:avLst/>
          </a:prstGeom>
          <a:noFill/>
          <a:ln/>
        </p:spPr>
        <p:txBody>
          <a:bodyPr wrap="squar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Comprehensive Internship Overview</a:t>
            </a:r>
            <a:endParaRPr lang="en-US" sz="3900" dirty="0"/>
          </a:p>
        </p:txBody>
      </p:sp>
      <p:sp>
        <p:nvSpPr>
          <p:cNvPr id="5" name="Shape 1"/>
          <p:cNvSpPr/>
          <p:nvPr/>
        </p:nvSpPr>
        <p:spPr>
          <a:xfrm>
            <a:off x="918567" y="2152531"/>
            <a:ext cx="22860" cy="5463659"/>
          </a:xfrm>
          <a:prstGeom prst="roundRect">
            <a:avLst>
              <a:gd name="adj" fmla="val 130335"/>
            </a:avLst>
          </a:prstGeom>
          <a:solidFill>
            <a:srgbClr val="535455"/>
          </a:solidFill>
          <a:ln/>
        </p:spPr>
      </p:sp>
      <p:sp>
        <p:nvSpPr>
          <p:cNvPr id="6" name="Shape 2"/>
          <p:cNvSpPr/>
          <p:nvPr/>
        </p:nvSpPr>
        <p:spPr>
          <a:xfrm>
            <a:off x="1119128" y="2364462"/>
            <a:ext cx="595789" cy="22860"/>
          </a:xfrm>
          <a:prstGeom prst="roundRect">
            <a:avLst>
              <a:gd name="adj" fmla="val 130335"/>
            </a:avLst>
          </a:prstGeom>
          <a:solidFill>
            <a:srgbClr val="535455"/>
          </a:solidFill>
          <a:ln/>
        </p:spPr>
      </p:sp>
      <p:sp>
        <p:nvSpPr>
          <p:cNvPr id="7" name="Shape 3"/>
          <p:cNvSpPr/>
          <p:nvPr/>
        </p:nvSpPr>
        <p:spPr>
          <a:xfrm>
            <a:off x="695146" y="2152531"/>
            <a:ext cx="446842" cy="446842"/>
          </a:xfrm>
          <a:prstGeom prst="roundRect">
            <a:avLst>
              <a:gd name="adj" fmla="val 6668"/>
            </a:avLst>
          </a:prstGeom>
          <a:solidFill>
            <a:srgbClr val="3A3B3C"/>
          </a:solidFill>
          <a:ln/>
        </p:spPr>
      </p:sp>
      <p:sp>
        <p:nvSpPr>
          <p:cNvPr id="8" name="Text 4"/>
          <p:cNvSpPr/>
          <p:nvPr/>
        </p:nvSpPr>
        <p:spPr>
          <a:xfrm>
            <a:off x="769560" y="2189678"/>
            <a:ext cx="297894" cy="372428"/>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9" name="Text 5"/>
          <p:cNvSpPr/>
          <p:nvPr/>
        </p:nvSpPr>
        <p:spPr>
          <a:xfrm>
            <a:off x="1911787" y="2220754"/>
            <a:ext cx="2482810" cy="310277"/>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Duration</a:t>
            </a:r>
            <a:endParaRPr lang="en-US" sz="1950" dirty="0"/>
          </a:p>
        </p:txBody>
      </p:sp>
      <p:sp>
        <p:nvSpPr>
          <p:cNvPr id="10" name="Text 6"/>
          <p:cNvSpPr/>
          <p:nvPr/>
        </p:nvSpPr>
        <p:spPr>
          <a:xfrm>
            <a:off x="1911787" y="2650093"/>
            <a:ext cx="6537008" cy="952976"/>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internship at Nexus spanned a duration of 12 weeks, providing me with ample time to immerse myself in various web development projects and technologies.</a:t>
            </a:r>
            <a:endParaRPr lang="en-US" sz="1550" dirty="0"/>
          </a:p>
        </p:txBody>
      </p:sp>
      <p:sp>
        <p:nvSpPr>
          <p:cNvPr id="11" name="Shape 7"/>
          <p:cNvSpPr/>
          <p:nvPr/>
        </p:nvSpPr>
        <p:spPr>
          <a:xfrm>
            <a:off x="1119128" y="4212193"/>
            <a:ext cx="595789" cy="22860"/>
          </a:xfrm>
          <a:prstGeom prst="roundRect">
            <a:avLst>
              <a:gd name="adj" fmla="val 130335"/>
            </a:avLst>
          </a:prstGeom>
          <a:solidFill>
            <a:srgbClr val="535455"/>
          </a:solidFill>
          <a:ln/>
        </p:spPr>
      </p:sp>
      <p:sp>
        <p:nvSpPr>
          <p:cNvPr id="12" name="Shape 8"/>
          <p:cNvSpPr/>
          <p:nvPr/>
        </p:nvSpPr>
        <p:spPr>
          <a:xfrm>
            <a:off x="695146" y="4000262"/>
            <a:ext cx="446842" cy="446842"/>
          </a:xfrm>
          <a:prstGeom prst="roundRect">
            <a:avLst>
              <a:gd name="adj" fmla="val 6668"/>
            </a:avLst>
          </a:prstGeom>
          <a:solidFill>
            <a:srgbClr val="3A3B3C"/>
          </a:solidFill>
          <a:ln/>
        </p:spPr>
      </p:sp>
      <p:sp>
        <p:nvSpPr>
          <p:cNvPr id="13" name="Text 9"/>
          <p:cNvSpPr/>
          <p:nvPr/>
        </p:nvSpPr>
        <p:spPr>
          <a:xfrm>
            <a:off x="769560" y="4037409"/>
            <a:ext cx="297894" cy="372428"/>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4" name="Text 10"/>
          <p:cNvSpPr/>
          <p:nvPr/>
        </p:nvSpPr>
        <p:spPr>
          <a:xfrm>
            <a:off x="1911787" y="4068485"/>
            <a:ext cx="2482810" cy="310277"/>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Key Technologies</a:t>
            </a:r>
            <a:endParaRPr lang="en-US" sz="1950" dirty="0"/>
          </a:p>
        </p:txBody>
      </p:sp>
      <p:sp>
        <p:nvSpPr>
          <p:cNvPr id="15" name="Text 11"/>
          <p:cNvSpPr/>
          <p:nvPr/>
        </p:nvSpPr>
        <p:spPr>
          <a:xfrm>
            <a:off x="1911787" y="4497824"/>
            <a:ext cx="6537008" cy="952976"/>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During the internship, I had the opportunity to work with a wide range of technologies, including JavaScript for frontend development, Laravel for backend implementation, and Microsoft Azure for cloud services.</a:t>
            </a:r>
            <a:endParaRPr lang="en-US" sz="1550" dirty="0"/>
          </a:p>
        </p:txBody>
      </p:sp>
      <p:sp>
        <p:nvSpPr>
          <p:cNvPr id="16" name="Shape 12"/>
          <p:cNvSpPr/>
          <p:nvPr/>
        </p:nvSpPr>
        <p:spPr>
          <a:xfrm>
            <a:off x="1119128" y="6059924"/>
            <a:ext cx="595789" cy="22860"/>
          </a:xfrm>
          <a:prstGeom prst="roundRect">
            <a:avLst>
              <a:gd name="adj" fmla="val 130335"/>
            </a:avLst>
          </a:prstGeom>
          <a:solidFill>
            <a:srgbClr val="535455"/>
          </a:solidFill>
          <a:ln/>
        </p:spPr>
      </p:sp>
      <p:sp>
        <p:nvSpPr>
          <p:cNvPr id="17" name="Shape 13"/>
          <p:cNvSpPr/>
          <p:nvPr/>
        </p:nvSpPr>
        <p:spPr>
          <a:xfrm>
            <a:off x="695146" y="5847993"/>
            <a:ext cx="446842" cy="446842"/>
          </a:xfrm>
          <a:prstGeom prst="roundRect">
            <a:avLst>
              <a:gd name="adj" fmla="val 6668"/>
            </a:avLst>
          </a:prstGeom>
          <a:solidFill>
            <a:srgbClr val="3A3B3C"/>
          </a:solidFill>
          <a:ln/>
        </p:spPr>
      </p:sp>
      <p:sp>
        <p:nvSpPr>
          <p:cNvPr id="18" name="Text 14"/>
          <p:cNvSpPr/>
          <p:nvPr/>
        </p:nvSpPr>
        <p:spPr>
          <a:xfrm>
            <a:off x="769560" y="5885140"/>
            <a:ext cx="297894" cy="372428"/>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9" name="Text 15"/>
          <p:cNvSpPr/>
          <p:nvPr/>
        </p:nvSpPr>
        <p:spPr>
          <a:xfrm>
            <a:off x="1911787" y="5916216"/>
            <a:ext cx="2482810" cy="310277"/>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Hands-on Projects</a:t>
            </a:r>
            <a:endParaRPr lang="en-US" sz="1950" dirty="0"/>
          </a:p>
        </p:txBody>
      </p:sp>
      <p:sp>
        <p:nvSpPr>
          <p:cNvPr id="20" name="Text 16"/>
          <p:cNvSpPr/>
          <p:nvPr/>
        </p:nvSpPr>
        <p:spPr>
          <a:xfrm>
            <a:off x="1911787" y="6345555"/>
            <a:ext cx="6537008" cy="1270635"/>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internship involved hands-on projects covering areas such as frontend and backend development, API integration, and the implementation of cloud-based solutions, enabling me to apply my knowledge in real-world scenarios.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5DEAF-3546-AD87-6B4F-D359573E7591}"/>
            </a:ext>
          </a:extLst>
        </p:cNvPr>
        <p:cNvGrpSpPr/>
        <p:nvPr/>
      </p:nvGrpSpPr>
      <p:grpSpPr>
        <a:xfrm>
          <a:off x="0" y="0"/>
          <a:ext cx="0" cy="0"/>
          <a:chOff x="0" y="0"/>
          <a:chExt cx="0" cy="0"/>
        </a:xfrm>
      </p:grpSpPr>
      <p:sp>
        <p:nvSpPr>
          <p:cNvPr id="14" name="Text 0"/>
          <p:cNvSpPr/>
          <p:nvPr/>
        </p:nvSpPr>
        <p:spPr>
          <a:xfrm>
            <a:off x="1079955" y="184415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About the Company</a:t>
            </a:r>
            <a:endParaRPr lang="en-US" sz="4450" dirty="0"/>
          </a:p>
        </p:txBody>
      </p:sp>
      <p:sp>
        <p:nvSpPr>
          <p:cNvPr id="15"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Company Overview</a:t>
            </a:r>
            <a:endParaRPr lang="en-US" sz="2200" dirty="0"/>
          </a:p>
        </p:txBody>
      </p:sp>
      <p:sp>
        <p:nvSpPr>
          <p:cNvPr id="16" name="Text 2"/>
          <p:cNvSpPr/>
          <p:nvPr/>
        </p:nvSpPr>
        <p:spPr>
          <a:xfrm>
            <a:off x="793790"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leading digital agency specializing in creating innovative web solutions for clients across various industries.</a:t>
            </a:r>
            <a:endParaRPr lang="en-US" sz="1750" dirty="0"/>
          </a:p>
        </p:txBody>
      </p:sp>
      <p:sp>
        <p:nvSpPr>
          <p:cNvPr id="17" name="Text 3"/>
          <p:cNvSpPr/>
          <p:nvPr/>
        </p:nvSpPr>
        <p:spPr>
          <a:xfrm>
            <a:off x="5332928"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Company Culture</a:t>
            </a:r>
            <a:endParaRPr lang="en-US" sz="2200" dirty="0"/>
          </a:p>
        </p:txBody>
      </p:sp>
      <p:sp>
        <p:nvSpPr>
          <p:cNvPr id="18" name="Text 4"/>
          <p:cNvSpPr/>
          <p:nvPr/>
        </p:nvSpPr>
        <p:spPr>
          <a:xfrm>
            <a:off x="5332928"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Collaborative, fast-paced, and supportive environment that encourages creativity and professional growth.</a:t>
            </a:r>
            <a:endParaRPr lang="en-US" sz="1750" dirty="0"/>
          </a:p>
        </p:txBody>
      </p:sp>
      <p:sp>
        <p:nvSpPr>
          <p:cNvPr id="19" name="Text 5"/>
          <p:cNvSpPr/>
          <p:nvPr/>
        </p:nvSpPr>
        <p:spPr>
          <a:xfrm>
            <a:off x="9872067"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Company Mission</a:t>
            </a:r>
            <a:endParaRPr lang="en-US" sz="2200" dirty="0"/>
          </a:p>
        </p:txBody>
      </p:sp>
      <p:sp>
        <p:nvSpPr>
          <p:cNvPr id="20" name="Text 6"/>
          <p:cNvSpPr/>
          <p:nvPr/>
        </p:nvSpPr>
        <p:spPr>
          <a:xfrm>
            <a:off x="9872067"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To deliver outstanding digital experiences that drive business success for our clients.</a:t>
            </a:r>
            <a:endParaRPr lang="en-US" sz="1750" dirty="0"/>
          </a:p>
        </p:txBody>
      </p:sp>
      <p:pic>
        <p:nvPicPr>
          <p:cNvPr id="21" name="Picture 20">
            <a:extLst>
              <a:ext uri="{FF2B5EF4-FFF2-40B4-BE49-F238E27FC236}">
                <a16:creationId xmlns:a16="http://schemas.microsoft.com/office/drawing/2014/main" id="{BA4FDE39-8944-F49E-9467-E370D12FBAC1}"/>
              </a:ext>
            </a:extLst>
          </p:cNvPr>
          <p:cNvPicPr>
            <a:picLocks noChangeAspect="1"/>
          </p:cNvPicPr>
          <p:nvPr/>
        </p:nvPicPr>
        <p:blipFill>
          <a:blip r:embed="rId3"/>
          <a:stretch>
            <a:fillRect/>
          </a:stretch>
        </p:blipFill>
        <p:spPr>
          <a:xfrm>
            <a:off x="10867500" y="7438713"/>
            <a:ext cx="3762900" cy="781159"/>
          </a:xfrm>
          <a:prstGeom prst="rect">
            <a:avLst/>
          </a:prstGeom>
        </p:spPr>
      </p:pic>
    </p:spTree>
    <p:extLst>
      <p:ext uri="{BB962C8B-B14F-4D97-AF65-F5344CB8AC3E}">
        <p14:creationId xmlns:p14="http://schemas.microsoft.com/office/powerpoint/2010/main" val="619989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6B832-95D8-5122-98DA-99B5F466E1D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774B590-F6F7-A431-3DC6-AEE1AC956E0E}"/>
              </a:ext>
            </a:extLst>
          </p:cNvPr>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a:extLst>
              <a:ext uri="{FF2B5EF4-FFF2-40B4-BE49-F238E27FC236}">
                <a16:creationId xmlns:a16="http://schemas.microsoft.com/office/drawing/2014/main" id="{36E0520A-2C1B-19C0-6AF1-5FE088C33787}"/>
              </a:ext>
            </a:extLst>
          </p:cNvPr>
          <p:cNvPicPr>
            <a:picLocks noChangeAspect="1"/>
          </p:cNvPicPr>
          <p:nvPr/>
        </p:nvPicPr>
        <p:blipFill>
          <a:blip r:embed="rId4"/>
          <a:stretch>
            <a:fillRect/>
          </a:stretch>
        </p:blipFill>
        <p:spPr>
          <a:xfrm>
            <a:off x="9401651" y="2664738"/>
            <a:ext cx="4971098" cy="2900124"/>
          </a:xfrm>
          <a:prstGeom prst="rect">
            <a:avLst/>
          </a:prstGeom>
        </p:spPr>
      </p:pic>
      <p:sp>
        <p:nvSpPr>
          <p:cNvPr id="4" name="Text 0">
            <a:extLst>
              <a:ext uri="{FF2B5EF4-FFF2-40B4-BE49-F238E27FC236}">
                <a16:creationId xmlns:a16="http://schemas.microsoft.com/office/drawing/2014/main" id="{21140C1D-836B-EDE4-D10B-ABB885DD9383}"/>
              </a:ext>
            </a:extLst>
          </p:cNvPr>
          <p:cNvSpPr/>
          <p:nvPr/>
        </p:nvSpPr>
        <p:spPr>
          <a:xfrm>
            <a:off x="721162" y="669250"/>
            <a:ext cx="7146012" cy="643890"/>
          </a:xfrm>
          <a:prstGeom prst="rect">
            <a:avLst/>
          </a:prstGeom>
          <a:noFill/>
          <a:ln/>
        </p:spPr>
        <p:txBody>
          <a:bodyPr wrap="none" lIns="0" tIns="0" rIns="0" bIns="0" rtlCol="0" anchor="t"/>
          <a:lstStyle/>
          <a:p>
            <a:pPr marL="0" indent="0" algn="l">
              <a:lnSpc>
                <a:spcPts val="5050"/>
              </a:lnSpc>
              <a:buNone/>
            </a:pPr>
            <a:r>
              <a:rPr lang="en-US" sz="4050" dirty="0">
                <a:solidFill>
                  <a:srgbClr val="F2E782"/>
                </a:solidFill>
                <a:latin typeface="Prata" pitchFamily="34" charset="0"/>
                <a:ea typeface="Prata" pitchFamily="34" charset="-122"/>
                <a:cs typeface="Prata" pitchFamily="34" charset="-120"/>
              </a:rPr>
              <a:t>My Role and Responsibilities</a:t>
            </a:r>
            <a:endParaRPr lang="en-US" sz="4050" dirty="0"/>
          </a:p>
        </p:txBody>
      </p:sp>
      <p:sp>
        <p:nvSpPr>
          <p:cNvPr id="5" name="Shape 1">
            <a:extLst>
              <a:ext uri="{FF2B5EF4-FFF2-40B4-BE49-F238E27FC236}">
                <a16:creationId xmlns:a16="http://schemas.microsoft.com/office/drawing/2014/main" id="{C5AC3648-1D31-4A75-F4C7-B3E232B8E141}"/>
              </a:ext>
            </a:extLst>
          </p:cNvPr>
          <p:cNvSpPr/>
          <p:nvPr/>
        </p:nvSpPr>
        <p:spPr>
          <a:xfrm>
            <a:off x="721162" y="1622108"/>
            <a:ext cx="463510" cy="463510"/>
          </a:xfrm>
          <a:prstGeom prst="roundRect">
            <a:avLst>
              <a:gd name="adj" fmla="val 6668"/>
            </a:avLst>
          </a:prstGeom>
          <a:solidFill>
            <a:srgbClr val="3A3B3C"/>
          </a:solidFill>
          <a:ln/>
        </p:spPr>
      </p:sp>
      <p:sp>
        <p:nvSpPr>
          <p:cNvPr id="6" name="Text 2">
            <a:extLst>
              <a:ext uri="{FF2B5EF4-FFF2-40B4-BE49-F238E27FC236}">
                <a16:creationId xmlns:a16="http://schemas.microsoft.com/office/drawing/2014/main" id="{EB85522D-2DD0-ABE0-1176-A48030101F42}"/>
              </a:ext>
            </a:extLst>
          </p:cNvPr>
          <p:cNvSpPr/>
          <p:nvPr/>
        </p:nvSpPr>
        <p:spPr>
          <a:xfrm>
            <a:off x="798374" y="1660684"/>
            <a:ext cx="308967" cy="3862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1</a:t>
            </a:r>
            <a:endParaRPr lang="en-US" sz="2400" dirty="0"/>
          </a:p>
        </p:txBody>
      </p:sp>
      <p:sp>
        <p:nvSpPr>
          <p:cNvPr id="7" name="Text 3">
            <a:extLst>
              <a:ext uri="{FF2B5EF4-FFF2-40B4-BE49-F238E27FC236}">
                <a16:creationId xmlns:a16="http://schemas.microsoft.com/office/drawing/2014/main" id="{5A8B9E83-5150-8589-2A94-25D26A7A162C}"/>
              </a:ext>
            </a:extLst>
          </p:cNvPr>
          <p:cNvSpPr/>
          <p:nvPr/>
        </p:nvSpPr>
        <p:spPr>
          <a:xfrm>
            <a:off x="1390650" y="1692831"/>
            <a:ext cx="2990731"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Front-end Development</a:t>
            </a:r>
            <a:endParaRPr lang="en-US" sz="2000" dirty="0"/>
          </a:p>
        </p:txBody>
      </p:sp>
      <p:sp>
        <p:nvSpPr>
          <p:cNvPr id="8" name="Text 4">
            <a:extLst>
              <a:ext uri="{FF2B5EF4-FFF2-40B4-BE49-F238E27FC236}">
                <a16:creationId xmlns:a16="http://schemas.microsoft.com/office/drawing/2014/main" id="{79F96BD2-3129-FAD8-56E9-AD0609FCF2B2}"/>
              </a:ext>
            </a:extLst>
          </p:cNvPr>
          <p:cNvSpPr/>
          <p:nvPr/>
        </p:nvSpPr>
        <p:spPr>
          <a:xfrm>
            <a:off x="1390650" y="2138243"/>
            <a:ext cx="7032188"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Responsible for building responsive and visually appealing user interfaces using HTML, CSS, and JavaScript.</a:t>
            </a:r>
            <a:endParaRPr lang="en-US" sz="1600" dirty="0"/>
          </a:p>
        </p:txBody>
      </p:sp>
      <p:sp>
        <p:nvSpPr>
          <p:cNvPr id="9" name="Shape 5">
            <a:extLst>
              <a:ext uri="{FF2B5EF4-FFF2-40B4-BE49-F238E27FC236}">
                <a16:creationId xmlns:a16="http://schemas.microsoft.com/office/drawing/2014/main" id="{887A0422-5EFD-7FF7-57B9-9AE1AEA564A0}"/>
              </a:ext>
            </a:extLst>
          </p:cNvPr>
          <p:cNvSpPr/>
          <p:nvPr/>
        </p:nvSpPr>
        <p:spPr>
          <a:xfrm>
            <a:off x="721162" y="3209687"/>
            <a:ext cx="463510" cy="463510"/>
          </a:xfrm>
          <a:prstGeom prst="roundRect">
            <a:avLst>
              <a:gd name="adj" fmla="val 6668"/>
            </a:avLst>
          </a:prstGeom>
          <a:solidFill>
            <a:srgbClr val="3A3B3C"/>
          </a:solidFill>
          <a:ln/>
        </p:spPr>
      </p:sp>
      <p:sp>
        <p:nvSpPr>
          <p:cNvPr id="10" name="Text 6">
            <a:extLst>
              <a:ext uri="{FF2B5EF4-FFF2-40B4-BE49-F238E27FC236}">
                <a16:creationId xmlns:a16="http://schemas.microsoft.com/office/drawing/2014/main" id="{94FE9A39-7ACE-87FF-3A34-29F26A127C2C}"/>
              </a:ext>
            </a:extLst>
          </p:cNvPr>
          <p:cNvSpPr/>
          <p:nvPr/>
        </p:nvSpPr>
        <p:spPr>
          <a:xfrm>
            <a:off x="798374" y="3248263"/>
            <a:ext cx="308967" cy="3862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2</a:t>
            </a:r>
            <a:endParaRPr lang="en-US" sz="2400" dirty="0"/>
          </a:p>
        </p:txBody>
      </p:sp>
      <p:sp>
        <p:nvSpPr>
          <p:cNvPr id="11" name="Text 7">
            <a:extLst>
              <a:ext uri="{FF2B5EF4-FFF2-40B4-BE49-F238E27FC236}">
                <a16:creationId xmlns:a16="http://schemas.microsoft.com/office/drawing/2014/main" id="{9AB4F9BB-CEBE-3D47-3E33-7F89FA041B16}"/>
              </a:ext>
            </a:extLst>
          </p:cNvPr>
          <p:cNvSpPr/>
          <p:nvPr/>
        </p:nvSpPr>
        <p:spPr>
          <a:xfrm>
            <a:off x="1390650" y="3280410"/>
            <a:ext cx="2615565"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Back-end Integration</a:t>
            </a:r>
            <a:endParaRPr lang="en-US" sz="2000" dirty="0"/>
          </a:p>
        </p:txBody>
      </p:sp>
      <p:sp>
        <p:nvSpPr>
          <p:cNvPr id="12" name="Text 8">
            <a:extLst>
              <a:ext uri="{FF2B5EF4-FFF2-40B4-BE49-F238E27FC236}">
                <a16:creationId xmlns:a16="http://schemas.microsoft.com/office/drawing/2014/main" id="{8C12F626-E404-84BF-5799-93E2D92ED29E}"/>
              </a:ext>
            </a:extLst>
          </p:cNvPr>
          <p:cNvSpPr/>
          <p:nvPr/>
        </p:nvSpPr>
        <p:spPr>
          <a:xfrm>
            <a:off x="1390650" y="3725823"/>
            <a:ext cx="7032188"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Collaborated with the back-end team to integrate web applications with server-side functionality.</a:t>
            </a:r>
            <a:endParaRPr lang="en-US" sz="1600" dirty="0"/>
          </a:p>
        </p:txBody>
      </p:sp>
      <p:sp>
        <p:nvSpPr>
          <p:cNvPr id="13" name="Shape 9">
            <a:extLst>
              <a:ext uri="{FF2B5EF4-FFF2-40B4-BE49-F238E27FC236}">
                <a16:creationId xmlns:a16="http://schemas.microsoft.com/office/drawing/2014/main" id="{1EBC6190-322F-1445-5B80-15842F6C51D1}"/>
              </a:ext>
            </a:extLst>
          </p:cNvPr>
          <p:cNvSpPr/>
          <p:nvPr/>
        </p:nvSpPr>
        <p:spPr>
          <a:xfrm>
            <a:off x="721162" y="4797266"/>
            <a:ext cx="463510" cy="463510"/>
          </a:xfrm>
          <a:prstGeom prst="roundRect">
            <a:avLst>
              <a:gd name="adj" fmla="val 6668"/>
            </a:avLst>
          </a:prstGeom>
          <a:solidFill>
            <a:srgbClr val="3A3B3C"/>
          </a:solidFill>
          <a:ln/>
        </p:spPr>
      </p:sp>
      <p:sp>
        <p:nvSpPr>
          <p:cNvPr id="22" name="Text 10">
            <a:extLst>
              <a:ext uri="{FF2B5EF4-FFF2-40B4-BE49-F238E27FC236}">
                <a16:creationId xmlns:a16="http://schemas.microsoft.com/office/drawing/2014/main" id="{B7B4D5C2-E6B6-4BA3-066B-19B727C312AC}"/>
              </a:ext>
            </a:extLst>
          </p:cNvPr>
          <p:cNvSpPr/>
          <p:nvPr/>
        </p:nvSpPr>
        <p:spPr>
          <a:xfrm>
            <a:off x="798374" y="4835843"/>
            <a:ext cx="308967" cy="3862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3</a:t>
            </a:r>
            <a:endParaRPr lang="en-US" sz="2400" dirty="0"/>
          </a:p>
        </p:txBody>
      </p:sp>
      <p:sp>
        <p:nvSpPr>
          <p:cNvPr id="23" name="Text 11">
            <a:extLst>
              <a:ext uri="{FF2B5EF4-FFF2-40B4-BE49-F238E27FC236}">
                <a16:creationId xmlns:a16="http://schemas.microsoft.com/office/drawing/2014/main" id="{CC84E303-87F0-3D99-9B13-3DE4FC4E5DCC}"/>
              </a:ext>
            </a:extLst>
          </p:cNvPr>
          <p:cNvSpPr/>
          <p:nvPr/>
        </p:nvSpPr>
        <p:spPr>
          <a:xfrm>
            <a:off x="1390650" y="4867989"/>
            <a:ext cx="2828211"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Testing and Debugging</a:t>
            </a:r>
            <a:endParaRPr lang="en-US" sz="2000" dirty="0"/>
          </a:p>
        </p:txBody>
      </p:sp>
      <p:sp>
        <p:nvSpPr>
          <p:cNvPr id="24" name="Text 12">
            <a:extLst>
              <a:ext uri="{FF2B5EF4-FFF2-40B4-BE49-F238E27FC236}">
                <a16:creationId xmlns:a16="http://schemas.microsoft.com/office/drawing/2014/main" id="{1B27E8D5-8FA0-5F70-5311-482A369C9888}"/>
              </a:ext>
            </a:extLst>
          </p:cNvPr>
          <p:cNvSpPr/>
          <p:nvPr/>
        </p:nvSpPr>
        <p:spPr>
          <a:xfrm>
            <a:off x="1390650" y="5313402"/>
            <a:ext cx="7032188"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Conducted thorough testing and troubleshooting to ensure the optimal performance of web applications.</a:t>
            </a:r>
            <a:endParaRPr lang="en-US" sz="1600" dirty="0"/>
          </a:p>
        </p:txBody>
      </p:sp>
      <p:sp>
        <p:nvSpPr>
          <p:cNvPr id="25" name="Shape 13">
            <a:extLst>
              <a:ext uri="{FF2B5EF4-FFF2-40B4-BE49-F238E27FC236}">
                <a16:creationId xmlns:a16="http://schemas.microsoft.com/office/drawing/2014/main" id="{6C2E9432-DCEC-C391-5C7B-37E9E39A9FCC}"/>
              </a:ext>
            </a:extLst>
          </p:cNvPr>
          <p:cNvSpPr/>
          <p:nvPr/>
        </p:nvSpPr>
        <p:spPr>
          <a:xfrm>
            <a:off x="721162" y="6384846"/>
            <a:ext cx="463510" cy="463510"/>
          </a:xfrm>
          <a:prstGeom prst="roundRect">
            <a:avLst>
              <a:gd name="adj" fmla="val 6668"/>
            </a:avLst>
          </a:prstGeom>
          <a:solidFill>
            <a:srgbClr val="3A3B3C"/>
          </a:solidFill>
          <a:ln/>
        </p:spPr>
      </p:sp>
      <p:sp>
        <p:nvSpPr>
          <p:cNvPr id="26" name="Text 14">
            <a:extLst>
              <a:ext uri="{FF2B5EF4-FFF2-40B4-BE49-F238E27FC236}">
                <a16:creationId xmlns:a16="http://schemas.microsoft.com/office/drawing/2014/main" id="{18CCDCE6-D8EF-98D8-B447-307B207271DB}"/>
              </a:ext>
            </a:extLst>
          </p:cNvPr>
          <p:cNvSpPr/>
          <p:nvPr/>
        </p:nvSpPr>
        <p:spPr>
          <a:xfrm>
            <a:off x="798374" y="6423422"/>
            <a:ext cx="308967" cy="3862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4</a:t>
            </a:r>
            <a:endParaRPr lang="en-US" sz="2400" dirty="0"/>
          </a:p>
        </p:txBody>
      </p:sp>
      <p:sp>
        <p:nvSpPr>
          <p:cNvPr id="27" name="Text 15">
            <a:extLst>
              <a:ext uri="{FF2B5EF4-FFF2-40B4-BE49-F238E27FC236}">
                <a16:creationId xmlns:a16="http://schemas.microsoft.com/office/drawing/2014/main" id="{714747CE-C594-85CA-7EE3-DEF9574A788F}"/>
              </a:ext>
            </a:extLst>
          </p:cNvPr>
          <p:cNvSpPr/>
          <p:nvPr/>
        </p:nvSpPr>
        <p:spPr>
          <a:xfrm>
            <a:off x="1390650" y="6455569"/>
            <a:ext cx="2652355"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Project Collaboration</a:t>
            </a:r>
            <a:endParaRPr lang="en-US" sz="2000" dirty="0"/>
          </a:p>
        </p:txBody>
      </p:sp>
      <p:sp>
        <p:nvSpPr>
          <p:cNvPr id="28" name="Text 16">
            <a:extLst>
              <a:ext uri="{FF2B5EF4-FFF2-40B4-BE49-F238E27FC236}">
                <a16:creationId xmlns:a16="http://schemas.microsoft.com/office/drawing/2014/main" id="{D3ACC149-A457-3698-0A0F-4B3B7DD7539B}"/>
              </a:ext>
            </a:extLst>
          </p:cNvPr>
          <p:cNvSpPr/>
          <p:nvPr/>
        </p:nvSpPr>
        <p:spPr>
          <a:xfrm>
            <a:off x="1390650" y="6900982"/>
            <a:ext cx="7032188"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Participated in project meetings, discussions, and brainstorming sessions to contribute ideas and solve problems.</a:t>
            </a:r>
            <a:endParaRPr lang="en-US" sz="1600" dirty="0"/>
          </a:p>
        </p:txBody>
      </p:sp>
      <p:pic>
        <p:nvPicPr>
          <p:cNvPr id="29" name="Picture 28">
            <a:extLst>
              <a:ext uri="{FF2B5EF4-FFF2-40B4-BE49-F238E27FC236}">
                <a16:creationId xmlns:a16="http://schemas.microsoft.com/office/drawing/2014/main" id="{8E3E7723-68AA-366B-D66C-57737372C518}"/>
              </a:ext>
            </a:extLst>
          </p:cNvPr>
          <p:cNvPicPr>
            <a:picLocks noChangeAspect="1"/>
          </p:cNvPicPr>
          <p:nvPr/>
        </p:nvPicPr>
        <p:blipFill>
          <a:blip r:embed="rId5"/>
          <a:stretch>
            <a:fillRect/>
          </a:stretch>
        </p:blipFill>
        <p:spPr>
          <a:xfrm>
            <a:off x="10857772" y="7448441"/>
            <a:ext cx="3762900" cy="781159"/>
          </a:xfrm>
          <a:prstGeom prst="rect">
            <a:avLst/>
          </a:prstGeom>
        </p:spPr>
      </p:pic>
    </p:spTree>
    <p:extLst>
      <p:ext uri="{BB962C8B-B14F-4D97-AF65-F5344CB8AC3E}">
        <p14:creationId xmlns:p14="http://schemas.microsoft.com/office/powerpoint/2010/main" val="409464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52964" y="672465"/>
            <a:ext cx="10342007" cy="761643"/>
          </a:xfrm>
          <a:prstGeom prst="rect">
            <a:avLst/>
          </a:prstGeom>
          <a:noFill/>
          <a:ln/>
        </p:spPr>
        <p:txBody>
          <a:bodyPr wrap="none" lIns="0" tIns="0" rIns="0" bIns="0" rtlCol="0" anchor="t"/>
          <a:lstStyle/>
          <a:p>
            <a:pPr marL="0" indent="0" algn="l">
              <a:lnSpc>
                <a:spcPts val="5950"/>
              </a:lnSpc>
              <a:buNone/>
            </a:pPr>
            <a:r>
              <a:rPr lang="en-US" sz="4750" dirty="0">
                <a:solidFill>
                  <a:srgbClr val="F2E782"/>
                </a:solidFill>
                <a:latin typeface="Prata" pitchFamily="34" charset="0"/>
                <a:ea typeface="Prata" pitchFamily="34" charset="-122"/>
                <a:cs typeface="Prata" pitchFamily="34" charset="-120"/>
              </a:rPr>
              <a:t>Mastering Web Development Tasks</a:t>
            </a:r>
            <a:endParaRPr lang="en-US" sz="4750" dirty="0"/>
          </a:p>
        </p:txBody>
      </p:sp>
      <p:sp>
        <p:nvSpPr>
          <p:cNvPr id="3" name="Text 1"/>
          <p:cNvSpPr/>
          <p:nvPr/>
        </p:nvSpPr>
        <p:spPr>
          <a:xfrm>
            <a:off x="852964" y="2043351"/>
            <a:ext cx="3046571" cy="380762"/>
          </a:xfrm>
          <a:prstGeom prst="rect">
            <a:avLst/>
          </a:prstGeom>
          <a:noFill/>
          <a:ln/>
        </p:spPr>
        <p:txBody>
          <a:bodyPr wrap="none" lIns="0" tIns="0" rIns="0" bIns="0" rtlCol="0" anchor="t"/>
          <a:lstStyle/>
          <a:p>
            <a:pPr marL="0" indent="0" algn="l">
              <a:lnSpc>
                <a:spcPts val="2950"/>
              </a:lnSpc>
              <a:buNone/>
            </a:pPr>
            <a:r>
              <a:rPr lang="en-US" sz="2350" dirty="0">
                <a:solidFill>
                  <a:srgbClr val="F2E782"/>
                </a:solidFill>
                <a:latin typeface="Prata" pitchFamily="34" charset="0"/>
                <a:ea typeface="Prata" pitchFamily="34" charset="-122"/>
                <a:cs typeface="Prata" pitchFamily="34" charset="-120"/>
              </a:rPr>
              <a:t>SWOT Analysis</a:t>
            </a:r>
            <a:endParaRPr lang="en-US" sz="2350" dirty="0"/>
          </a:p>
        </p:txBody>
      </p:sp>
      <p:sp>
        <p:nvSpPr>
          <p:cNvPr id="4" name="Text 2"/>
          <p:cNvSpPr/>
          <p:nvPr/>
        </p:nvSpPr>
        <p:spPr>
          <a:xfrm>
            <a:off x="852964" y="2667833"/>
            <a:ext cx="3911203" cy="3509367"/>
          </a:xfrm>
          <a:prstGeom prst="rect">
            <a:avLst/>
          </a:prstGeom>
          <a:noFill/>
          <a:ln/>
        </p:spPr>
        <p:txBody>
          <a:bodyPr wrap="square" lIns="0" tIns="0" rIns="0" bIns="0" rtlCol="0" anchor="t"/>
          <a:lstStyle/>
          <a:p>
            <a:pPr marL="0" indent="0" algn="l">
              <a:lnSpc>
                <a:spcPts val="3050"/>
              </a:lnSpc>
              <a:buNone/>
            </a:pPr>
            <a:r>
              <a:rPr lang="en-US" sz="1900" dirty="0">
                <a:solidFill>
                  <a:srgbClr val="CFCBBF"/>
                </a:solidFill>
                <a:latin typeface="Raleway" pitchFamily="34" charset="0"/>
                <a:ea typeface="Raleway" pitchFamily="34" charset="-122"/>
                <a:cs typeface="Raleway" pitchFamily="34" charset="-120"/>
              </a:rPr>
              <a:t>I conducted a comprehensive SWOT (Strengths, Weaknesses, Opportunities, Threats) analysis to assess the internal and external factors influencing the web development projects. This exercise helped me identify key areas for improvement and strategic decision-making.</a:t>
            </a:r>
            <a:endParaRPr lang="en-US" sz="1900" dirty="0"/>
          </a:p>
        </p:txBody>
      </p:sp>
      <p:sp>
        <p:nvSpPr>
          <p:cNvPr id="5" name="Text 3"/>
          <p:cNvSpPr/>
          <p:nvPr/>
        </p:nvSpPr>
        <p:spPr>
          <a:xfrm>
            <a:off x="5366385" y="2043351"/>
            <a:ext cx="3911203" cy="761524"/>
          </a:xfrm>
          <a:prstGeom prst="rect">
            <a:avLst/>
          </a:prstGeom>
          <a:noFill/>
          <a:ln/>
        </p:spPr>
        <p:txBody>
          <a:bodyPr wrap="square" lIns="0" tIns="0" rIns="0" bIns="0" rtlCol="0" anchor="t"/>
          <a:lstStyle/>
          <a:p>
            <a:pPr marL="0" indent="0" algn="l">
              <a:lnSpc>
                <a:spcPts val="2950"/>
              </a:lnSpc>
              <a:buNone/>
            </a:pPr>
            <a:r>
              <a:rPr lang="en-US" sz="2350" dirty="0">
                <a:solidFill>
                  <a:srgbClr val="F2E782"/>
                </a:solidFill>
                <a:latin typeface="Prata" pitchFamily="34" charset="0"/>
                <a:ea typeface="Prata" pitchFamily="34" charset="-122"/>
                <a:cs typeface="Prata" pitchFamily="34" charset="-120"/>
              </a:rPr>
              <a:t>E-commerce Tech Stack and Architecture</a:t>
            </a:r>
            <a:endParaRPr lang="en-US" sz="2350" dirty="0"/>
          </a:p>
        </p:txBody>
      </p:sp>
      <p:sp>
        <p:nvSpPr>
          <p:cNvPr id="6" name="Text 4"/>
          <p:cNvSpPr/>
          <p:nvPr/>
        </p:nvSpPr>
        <p:spPr>
          <a:xfrm>
            <a:off x="5366385" y="3048595"/>
            <a:ext cx="3911203" cy="4289227"/>
          </a:xfrm>
          <a:prstGeom prst="rect">
            <a:avLst/>
          </a:prstGeom>
          <a:noFill/>
          <a:ln/>
        </p:spPr>
        <p:txBody>
          <a:bodyPr wrap="square" lIns="0" tIns="0" rIns="0" bIns="0" rtlCol="0" anchor="t"/>
          <a:lstStyle/>
          <a:p>
            <a:pPr marL="0" indent="0" algn="l">
              <a:lnSpc>
                <a:spcPts val="3050"/>
              </a:lnSpc>
              <a:buNone/>
            </a:pPr>
            <a:r>
              <a:rPr lang="en-US" sz="1900" dirty="0">
                <a:solidFill>
                  <a:srgbClr val="CFCBBF"/>
                </a:solidFill>
                <a:latin typeface="Raleway" pitchFamily="34" charset="0"/>
                <a:ea typeface="Raleway" pitchFamily="34" charset="-122"/>
                <a:cs typeface="Raleway" pitchFamily="34" charset="-120"/>
              </a:rPr>
              <a:t>As part of my internship, I researched and implemented a scalable e-commerce technology stack, including the selection of appropriate frameworks, databases, and cloud-based services. This hands-on experience allowed me to understand the complexities of building a robust and efficient online retail platform.</a:t>
            </a:r>
            <a:endParaRPr lang="en-US" sz="1900" dirty="0"/>
          </a:p>
        </p:txBody>
      </p:sp>
      <p:sp>
        <p:nvSpPr>
          <p:cNvPr id="7" name="Text 5"/>
          <p:cNvSpPr/>
          <p:nvPr/>
        </p:nvSpPr>
        <p:spPr>
          <a:xfrm>
            <a:off x="9879806" y="2043351"/>
            <a:ext cx="3046571" cy="380762"/>
          </a:xfrm>
          <a:prstGeom prst="rect">
            <a:avLst/>
          </a:prstGeom>
          <a:noFill/>
          <a:ln/>
        </p:spPr>
        <p:txBody>
          <a:bodyPr wrap="none" lIns="0" tIns="0" rIns="0" bIns="0" rtlCol="0" anchor="t"/>
          <a:lstStyle/>
          <a:p>
            <a:pPr marL="0" indent="0" algn="l">
              <a:lnSpc>
                <a:spcPts val="2950"/>
              </a:lnSpc>
              <a:buNone/>
            </a:pPr>
            <a:r>
              <a:rPr lang="en-US" sz="2350" dirty="0">
                <a:solidFill>
                  <a:srgbClr val="F2E782"/>
                </a:solidFill>
                <a:latin typeface="Prata" pitchFamily="34" charset="0"/>
                <a:ea typeface="Prata" pitchFamily="34" charset="-122"/>
                <a:cs typeface="Prata" pitchFamily="34" charset="-120"/>
              </a:rPr>
              <a:t>Geofencing Program</a:t>
            </a:r>
            <a:endParaRPr lang="en-US" sz="2350" dirty="0"/>
          </a:p>
        </p:txBody>
      </p:sp>
      <p:sp>
        <p:nvSpPr>
          <p:cNvPr id="8" name="Text 6"/>
          <p:cNvSpPr/>
          <p:nvPr/>
        </p:nvSpPr>
        <p:spPr>
          <a:xfrm>
            <a:off x="9879806" y="2667833"/>
            <a:ext cx="3911203" cy="3899297"/>
          </a:xfrm>
          <a:prstGeom prst="rect">
            <a:avLst/>
          </a:prstGeom>
          <a:noFill/>
          <a:ln/>
        </p:spPr>
        <p:txBody>
          <a:bodyPr wrap="square" lIns="0" tIns="0" rIns="0" bIns="0" rtlCol="0" anchor="t"/>
          <a:lstStyle/>
          <a:p>
            <a:pPr marL="0" indent="0" algn="l">
              <a:lnSpc>
                <a:spcPts val="3050"/>
              </a:lnSpc>
              <a:buNone/>
            </a:pPr>
            <a:r>
              <a:rPr lang="en-US" sz="1900" dirty="0">
                <a:solidFill>
                  <a:srgbClr val="CFCBBF"/>
                </a:solidFill>
                <a:latin typeface="Raleway" pitchFamily="34" charset="0"/>
                <a:ea typeface="Raleway" pitchFamily="34" charset="-122"/>
                <a:cs typeface="Raleway" pitchFamily="34" charset="-120"/>
              </a:rPr>
              <a:t>One of my key responsibilities was the development of a geofencing program, which involved the integration of location-based services to provide targeted user experiences. This project challenged me to work with JavaScript and relevant APIs to create a seamless and dynamic location-based functionality.</a:t>
            </a:r>
            <a:endParaRPr lang="en-US" sz="1900" dirty="0"/>
          </a:p>
        </p:txBody>
      </p:sp>
      <p:pic>
        <p:nvPicPr>
          <p:cNvPr id="10" name="Picture 9">
            <a:extLst>
              <a:ext uri="{FF2B5EF4-FFF2-40B4-BE49-F238E27FC236}">
                <a16:creationId xmlns:a16="http://schemas.microsoft.com/office/drawing/2014/main" id="{6216F674-A68F-0729-1070-E4965B5D9DA4}"/>
              </a:ext>
            </a:extLst>
          </p:cNvPr>
          <p:cNvPicPr>
            <a:picLocks noChangeAspect="1"/>
          </p:cNvPicPr>
          <p:nvPr/>
        </p:nvPicPr>
        <p:blipFill>
          <a:blip r:embed="rId3"/>
          <a:stretch>
            <a:fillRect/>
          </a:stretch>
        </p:blipFill>
        <p:spPr>
          <a:xfrm>
            <a:off x="10868025" y="7448550"/>
            <a:ext cx="3762375" cy="781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BA94B-2EC4-F425-6D58-7B6B30D565C6}"/>
            </a:ext>
          </a:extLst>
        </p:cNvPr>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CCD4F1E3-8F99-B2F3-E3CC-07056E63DA71}"/>
              </a:ext>
            </a:extLst>
          </p:cNvPr>
          <p:cNvPicPr>
            <a:picLocks noChangeAspect="1"/>
          </p:cNvPicPr>
          <p:nvPr/>
        </p:nvPicPr>
        <p:blipFill>
          <a:blip r:embed="rId3"/>
          <a:stretch>
            <a:fillRect/>
          </a:stretch>
        </p:blipFill>
        <p:spPr>
          <a:xfrm>
            <a:off x="0" y="0"/>
            <a:ext cx="5486400" cy="8232577"/>
          </a:xfrm>
          <a:prstGeom prst="rect">
            <a:avLst/>
          </a:prstGeom>
        </p:spPr>
      </p:pic>
      <p:pic>
        <p:nvPicPr>
          <p:cNvPr id="15" name="Image 1" descr="preencoded.png">
            <a:extLst>
              <a:ext uri="{FF2B5EF4-FFF2-40B4-BE49-F238E27FC236}">
                <a16:creationId xmlns:a16="http://schemas.microsoft.com/office/drawing/2014/main" id="{83414689-FD68-5652-CC22-8C8E847823FE}"/>
              </a:ext>
            </a:extLst>
          </p:cNvPr>
          <p:cNvPicPr>
            <a:picLocks noChangeAspect="1"/>
          </p:cNvPicPr>
          <p:nvPr/>
        </p:nvPicPr>
        <p:blipFill>
          <a:blip r:embed="rId4"/>
          <a:stretch>
            <a:fillRect/>
          </a:stretch>
        </p:blipFill>
        <p:spPr>
          <a:xfrm>
            <a:off x="278606" y="2473166"/>
            <a:ext cx="4929188" cy="3286125"/>
          </a:xfrm>
          <a:prstGeom prst="rect">
            <a:avLst/>
          </a:prstGeom>
        </p:spPr>
      </p:pic>
      <p:sp>
        <p:nvSpPr>
          <p:cNvPr id="16" name="Text 0">
            <a:extLst>
              <a:ext uri="{FF2B5EF4-FFF2-40B4-BE49-F238E27FC236}">
                <a16:creationId xmlns:a16="http://schemas.microsoft.com/office/drawing/2014/main" id="{A6BF2696-D971-E4F3-024D-95B2D2BACE43}"/>
              </a:ext>
            </a:extLst>
          </p:cNvPr>
          <p:cNvSpPr/>
          <p:nvPr/>
        </p:nvSpPr>
        <p:spPr>
          <a:xfrm>
            <a:off x="6266498" y="612934"/>
            <a:ext cx="7583805" cy="1393031"/>
          </a:xfrm>
          <a:prstGeom prst="rect">
            <a:avLst/>
          </a:prstGeom>
          <a:noFill/>
          <a:ln/>
        </p:spPr>
        <p:txBody>
          <a:bodyPr wrap="square" lIns="0" tIns="0" rIns="0" bIns="0" rtlCol="0" anchor="t"/>
          <a:lstStyle/>
          <a:p>
            <a:pPr marL="0" indent="0" algn="l">
              <a:lnSpc>
                <a:spcPts val="5450"/>
              </a:lnSpc>
              <a:buNone/>
            </a:pPr>
            <a:r>
              <a:rPr lang="en-US" sz="4350" dirty="0">
                <a:solidFill>
                  <a:srgbClr val="F2E782"/>
                </a:solidFill>
                <a:latin typeface="Prata" pitchFamily="34" charset="0"/>
                <a:ea typeface="Prata" pitchFamily="34" charset="-122"/>
                <a:cs typeface="Prata" pitchFamily="34" charset="-120"/>
              </a:rPr>
              <a:t>Networking and Professional Development</a:t>
            </a:r>
            <a:endParaRPr lang="en-US" sz="4350" dirty="0"/>
          </a:p>
        </p:txBody>
      </p:sp>
      <p:pic>
        <p:nvPicPr>
          <p:cNvPr id="17" name="Image 2" descr="preencoded.png">
            <a:extLst>
              <a:ext uri="{FF2B5EF4-FFF2-40B4-BE49-F238E27FC236}">
                <a16:creationId xmlns:a16="http://schemas.microsoft.com/office/drawing/2014/main" id="{40C2AA79-CBEF-61F4-2E0D-6C33D72E7C99}"/>
              </a:ext>
            </a:extLst>
          </p:cNvPr>
          <p:cNvPicPr>
            <a:picLocks noChangeAspect="1"/>
          </p:cNvPicPr>
          <p:nvPr/>
        </p:nvPicPr>
        <p:blipFill>
          <a:blip r:embed="rId5"/>
          <a:stretch>
            <a:fillRect/>
          </a:stretch>
        </p:blipFill>
        <p:spPr>
          <a:xfrm>
            <a:off x="6266498" y="2340293"/>
            <a:ext cx="1114425" cy="1640919"/>
          </a:xfrm>
          <a:prstGeom prst="rect">
            <a:avLst/>
          </a:prstGeom>
        </p:spPr>
      </p:pic>
      <p:sp>
        <p:nvSpPr>
          <p:cNvPr id="18" name="Text 1">
            <a:extLst>
              <a:ext uri="{FF2B5EF4-FFF2-40B4-BE49-F238E27FC236}">
                <a16:creationId xmlns:a16="http://schemas.microsoft.com/office/drawing/2014/main" id="{43712F89-E1C5-1587-50AB-1DCC67BD3670}"/>
              </a:ext>
            </a:extLst>
          </p:cNvPr>
          <p:cNvSpPr/>
          <p:nvPr/>
        </p:nvSpPr>
        <p:spPr>
          <a:xfrm>
            <a:off x="7603808" y="2563178"/>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CFCBBF"/>
                </a:solidFill>
                <a:latin typeface="Prata" pitchFamily="34" charset="0"/>
                <a:ea typeface="Prata" pitchFamily="34" charset="-122"/>
                <a:cs typeface="Prata" pitchFamily="34" charset="-120"/>
              </a:rPr>
              <a:t>Mentorship</a:t>
            </a:r>
            <a:endParaRPr lang="en-US" sz="2150" dirty="0"/>
          </a:p>
        </p:txBody>
      </p:sp>
      <p:sp>
        <p:nvSpPr>
          <p:cNvPr id="19" name="Text 2">
            <a:extLst>
              <a:ext uri="{FF2B5EF4-FFF2-40B4-BE49-F238E27FC236}">
                <a16:creationId xmlns:a16="http://schemas.microsoft.com/office/drawing/2014/main" id="{1F1F3187-A05D-3C42-D634-92FFC5BBACCE}"/>
              </a:ext>
            </a:extLst>
          </p:cNvPr>
          <p:cNvSpPr/>
          <p:nvPr/>
        </p:nvSpPr>
        <p:spPr>
          <a:xfrm>
            <a:off x="7603808" y="3045143"/>
            <a:ext cx="6246495" cy="713184"/>
          </a:xfrm>
          <a:prstGeom prst="rect">
            <a:avLst/>
          </a:prstGeom>
          <a:noFill/>
          <a:ln/>
        </p:spPr>
        <p:txBody>
          <a:bodyPr wrap="square" lIns="0" tIns="0" rIns="0" bIns="0" rtlCol="0" anchor="t"/>
          <a:lstStyle/>
          <a:p>
            <a:pPr marL="0" indent="0" algn="l">
              <a:lnSpc>
                <a:spcPts val="2800"/>
              </a:lnSpc>
              <a:buNone/>
            </a:pPr>
            <a:r>
              <a:rPr lang="en-US" sz="1750" dirty="0">
                <a:solidFill>
                  <a:srgbClr val="CFCBBF"/>
                </a:solidFill>
                <a:latin typeface="Raleway" pitchFamily="34" charset="0"/>
                <a:ea typeface="Raleway" pitchFamily="34" charset="-122"/>
                <a:cs typeface="Raleway" pitchFamily="34" charset="-120"/>
              </a:rPr>
              <a:t>Participated in a mentorship program to receive guidance and insights from experienced web developers.</a:t>
            </a:r>
            <a:endParaRPr lang="en-US" sz="1750" dirty="0"/>
          </a:p>
        </p:txBody>
      </p:sp>
      <p:pic>
        <p:nvPicPr>
          <p:cNvPr id="20" name="Image 3" descr="preencoded.png">
            <a:extLst>
              <a:ext uri="{FF2B5EF4-FFF2-40B4-BE49-F238E27FC236}">
                <a16:creationId xmlns:a16="http://schemas.microsoft.com/office/drawing/2014/main" id="{5DBE4617-2208-3C28-7233-4ADAFE8B86B9}"/>
              </a:ext>
            </a:extLst>
          </p:cNvPr>
          <p:cNvPicPr>
            <a:picLocks noChangeAspect="1"/>
          </p:cNvPicPr>
          <p:nvPr/>
        </p:nvPicPr>
        <p:blipFill>
          <a:blip r:embed="rId6"/>
          <a:stretch>
            <a:fillRect/>
          </a:stretch>
        </p:blipFill>
        <p:spPr>
          <a:xfrm>
            <a:off x="6266498" y="3981212"/>
            <a:ext cx="1114425" cy="1997512"/>
          </a:xfrm>
          <a:prstGeom prst="rect">
            <a:avLst/>
          </a:prstGeom>
        </p:spPr>
      </p:pic>
      <p:sp>
        <p:nvSpPr>
          <p:cNvPr id="21" name="Text 3">
            <a:extLst>
              <a:ext uri="{FF2B5EF4-FFF2-40B4-BE49-F238E27FC236}">
                <a16:creationId xmlns:a16="http://schemas.microsoft.com/office/drawing/2014/main" id="{C437C0AB-F7E9-BA23-C6B0-3ED5D7F9B3FB}"/>
              </a:ext>
            </a:extLst>
          </p:cNvPr>
          <p:cNvSpPr/>
          <p:nvPr/>
        </p:nvSpPr>
        <p:spPr>
          <a:xfrm>
            <a:off x="7603808" y="4204097"/>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CFCBBF"/>
                </a:solidFill>
                <a:latin typeface="Prata" pitchFamily="34" charset="0"/>
                <a:ea typeface="Prata" pitchFamily="34" charset="-122"/>
                <a:cs typeface="Prata" pitchFamily="34" charset="-120"/>
              </a:rPr>
              <a:t>Industry Meetups</a:t>
            </a:r>
            <a:endParaRPr lang="en-US" sz="2150" dirty="0"/>
          </a:p>
        </p:txBody>
      </p:sp>
      <p:sp>
        <p:nvSpPr>
          <p:cNvPr id="22" name="Text 4">
            <a:extLst>
              <a:ext uri="{FF2B5EF4-FFF2-40B4-BE49-F238E27FC236}">
                <a16:creationId xmlns:a16="http://schemas.microsoft.com/office/drawing/2014/main" id="{D0E1F156-F4DB-62B6-ECC7-C17ABBCE730C}"/>
              </a:ext>
            </a:extLst>
          </p:cNvPr>
          <p:cNvSpPr/>
          <p:nvPr/>
        </p:nvSpPr>
        <p:spPr>
          <a:xfrm>
            <a:off x="7603808" y="4686062"/>
            <a:ext cx="6246495" cy="1069777"/>
          </a:xfrm>
          <a:prstGeom prst="rect">
            <a:avLst/>
          </a:prstGeom>
          <a:noFill/>
          <a:ln/>
        </p:spPr>
        <p:txBody>
          <a:bodyPr wrap="square" lIns="0" tIns="0" rIns="0" bIns="0" rtlCol="0" anchor="t"/>
          <a:lstStyle/>
          <a:p>
            <a:pPr marL="0" indent="0" algn="l">
              <a:lnSpc>
                <a:spcPts val="2800"/>
              </a:lnSpc>
              <a:buNone/>
            </a:pPr>
            <a:r>
              <a:rPr lang="en-US" sz="1750" dirty="0">
                <a:solidFill>
                  <a:srgbClr val="CFCBBF"/>
                </a:solidFill>
                <a:latin typeface="Raleway" pitchFamily="34" charset="0"/>
                <a:ea typeface="Raleway" pitchFamily="34" charset="-122"/>
                <a:cs typeface="Raleway" pitchFamily="34" charset="-120"/>
              </a:rPr>
              <a:t>Attended local web development meetups to connect with professionals, learn about industry trends, and share knowledge.</a:t>
            </a:r>
            <a:endParaRPr lang="en-US" sz="1750" dirty="0"/>
          </a:p>
        </p:txBody>
      </p:sp>
      <p:pic>
        <p:nvPicPr>
          <p:cNvPr id="23" name="Image 4" descr="preencoded.png">
            <a:extLst>
              <a:ext uri="{FF2B5EF4-FFF2-40B4-BE49-F238E27FC236}">
                <a16:creationId xmlns:a16="http://schemas.microsoft.com/office/drawing/2014/main" id="{AEFB2E18-CE0A-94E0-B269-4AF8E2DFCDD4}"/>
              </a:ext>
            </a:extLst>
          </p:cNvPr>
          <p:cNvPicPr>
            <a:picLocks noChangeAspect="1"/>
          </p:cNvPicPr>
          <p:nvPr/>
        </p:nvPicPr>
        <p:blipFill>
          <a:blip r:embed="rId7"/>
          <a:stretch>
            <a:fillRect/>
          </a:stretch>
        </p:blipFill>
        <p:spPr>
          <a:xfrm>
            <a:off x="6266498" y="5978723"/>
            <a:ext cx="1114425" cy="1640919"/>
          </a:xfrm>
          <a:prstGeom prst="rect">
            <a:avLst/>
          </a:prstGeom>
        </p:spPr>
      </p:pic>
      <p:sp>
        <p:nvSpPr>
          <p:cNvPr id="24" name="Text 5">
            <a:extLst>
              <a:ext uri="{FF2B5EF4-FFF2-40B4-BE49-F238E27FC236}">
                <a16:creationId xmlns:a16="http://schemas.microsoft.com/office/drawing/2014/main" id="{45AC0619-95CC-0506-FF3A-970E5FB8E8C8}"/>
              </a:ext>
            </a:extLst>
          </p:cNvPr>
          <p:cNvSpPr/>
          <p:nvPr/>
        </p:nvSpPr>
        <p:spPr>
          <a:xfrm>
            <a:off x="7603808" y="6201608"/>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CFCBBF"/>
                </a:solidFill>
                <a:latin typeface="Prata" pitchFamily="34" charset="0"/>
                <a:ea typeface="Prata" pitchFamily="34" charset="-122"/>
                <a:cs typeface="Prata" pitchFamily="34" charset="-120"/>
              </a:rPr>
              <a:t>Online Courses</a:t>
            </a:r>
            <a:endParaRPr lang="en-US" sz="2150" dirty="0"/>
          </a:p>
        </p:txBody>
      </p:sp>
      <p:sp>
        <p:nvSpPr>
          <p:cNvPr id="25" name="Text 6">
            <a:extLst>
              <a:ext uri="{FF2B5EF4-FFF2-40B4-BE49-F238E27FC236}">
                <a16:creationId xmlns:a16="http://schemas.microsoft.com/office/drawing/2014/main" id="{4C08517E-5167-9D28-EDD6-542662DE8159}"/>
              </a:ext>
            </a:extLst>
          </p:cNvPr>
          <p:cNvSpPr/>
          <p:nvPr/>
        </p:nvSpPr>
        <p:spPr>
          <a:xfrm>
            <a:off x="7603808" y="6683573"/>
            <a:ext cx="6246495" cy="713184"/>
          </a:xfrm>
          <a:prstGeom prst="rect">
            <a:avLst/>
          </a:prstGeom>
          <a:noFill/>
          <a:ln/>
        </p:spPr>
        <p:txBody>
          <a:bodyPr wrap="square" lIns="0" tIns="0" rIns="0" bIns="0" rtlCol="0" anchor="t"/>
          <a:lstStyle/>
          <a:p>
            <a:pPr marL="0" indent="0" algn="l">
              <a:lnSpc>
                <a:spcPts val="2800"/>
              </a:lnSpc>
              <a:buNone/>
            </a:pPr>
            <a:r>
              <a:rPr lang="en-US" sz="1750" dirty="0">
                <a:solidFill>
                  <a:srgbClr val="CFCBBF"/>
                </a:solidFill>
                <a:latin typeface="Raleway" pitchFamily="34" charset="0"/>
                <a:ea typeface="Raleway" pitchFamily="34" charset="-122"/>
                <a:cs typeface="Raleway" pitchFamily="34" charset="-120"/>
              </a:rPr>
              <a:t>Completed several online courses and tutorials to continuously improve my web development skills.</a:t>
            </a:r>
            <a:endParaRPr lang="en-US" sz="1750" dirty="0"/>
          </a:p>
        </p:txBody>
      </p:sp>
      <p:pic>
        <p:nvPicPr>
          <p:cNvPr id="26" name="Picture 25">
            <a:extLst>
              <a:ext uri="{FF2B5EF4-FFF2-40B4-BE49-F238E27FC236}">
                <a16:creationId xmlns:a16="http://schemas.microsoft.com/office/drawing/2014/main" id="{79608D38-7B53-B6C0-0E9E-32B33D05B99D}"/>
              </a:ext>
            </a:extLst>
          </p:cNvPr>
          <p:cNvPicPr>
            <a:picLocks noChangeAspect="1"/>
          </p:cNvPicPr>
          <p:nvPr/>
        </p:nvPicPr>
        <p:blipFill>
          <a:blip r:embed="rId8"/>
          <a:stretch>
            <a:fillRect/>
          </a:stretch>
        </p:blipFill>
        <p:spPr>
          <a:xfrm>
            <a:off x="10867500" y="7451418"/>
            <a:ext cx="3762900" cy="781159"/>
          </a:xfrm>
          <a:prstGeom prst="rect">
            <a:avLst/>
          </a:prstGeom>
        </p:spPr>
      </p:pic>
    </p:spTree>
    <p:extLst>
      <p:ext uri="{BB962C8B-B14F-4D97-AF65-F5344CB8AC3E}">
        <p14:creationId xmlns:p14="http://schemas.microsoft.com/office/powerpoint/2010/main" val="298623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43073" y="2285167"/>
            <a:ext cx="5088136" cy="3659267"/>
          </a:xfrm>
          <a:prstGeom prst="rect">
            <a:avLst/>
          </a:prstGeom>
        </p:spPr>
      </p:pic>
      <p:sp>
        <p:nvSpPr>
          <p:cNvPr id="4" name="Text 0"/>
          <p:cNvSpPr/>
          <p:nvPr/>
        </p:nvSpPr>
        <p:spPr>
          <a:xfrm>
            <a:off x="557451" y="565785"/>
            <a:ext cx="8029099" cy="995363"/>
          </a:xfrm>
          <a:prstGeom prst="rect">
            <a:avLst/>
          </a:prstGeom>
          <a:noFill/>
          <a:ln/>
        </p:spPr>
        <p:txBody>
          <a:bodyPr wrap="squar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Expanding Horizons in Web Development</a:t>
            </a:r>
            <a:endParaRPr lang="en-US" sz="3100" dirty="0"/>
          </a:p>
        </p:txBody>
      </p:sp>
      <p:sp>
        <p:nvSpPr>
          <p:cNvPr id="5" name="Shape 1"/>
          <p:cNvSpPr/>
          <p:nvPr/>
        </p:nvSpPr>
        <p:spPr>
          <a:xfrm>
            <a:off x="557451" y="1799987"/>
            <a:ext cx="358259" cy="358259"/>
          </a:xfrm>
          <a:prstGeom prst="roundRect">
            <a:avLst>
              <a:gd name="adj" fmla="val 6669"/>
            </a:avLst>
          </a:prstGeom>
          <a:solidFill>
            <a:srgbClr val="3A3B3C"/>
          </a:solidFill>
          <a:ln/>
        </p:spPr>
      </p:sp>
      <p:sp>
        <p:nvSpPr>
          <p:cNvPr id="6" name="Text 2"/>
          <p:cNvSpPr/>
          <p:nvPr/>
        </p:nvSpPr>
        <p:spPr>
          <a:xfrm>
            <a:off x="617101" y="1829753"/>
            <a:ext cx="238839" cy="298609"/>
          </a:xfrm>
          <a:prstGeom prst="rect">
            <a:avLst/>
          </a:prstGeom>
          <a:noFill/>
          <a:ln/>
        </p:spPr>
        <p:txBody>
          <a:bodyPr wrap="none" lIns="0" tIns="0" rIns="0" bIns="0" rtlCol="0" anchor="t"/>
          <a:lstStyle/>
          <a:p>
            <a:pPr marL="0" indent="0" algn="ctr">
              <a:lnSpc>
                <a:spcPts val="1850"/>
              </a:lnSpc>
              <a:buNone/>
            </a:pPr>
            <a:r>
              <a:rPr lang="en-US" sz="1850" dirty="0">
                <a:solidFill>
                  <a:srgbClr val="CFCBBF"/>
                </a:solidFill>
                <a:latin typeface="Prata" pitchFamily="34" charset="0"/>
                <a:ea typeface="Prata" pitchFamily="34" charset="-122"/>
                <a:cs typeface="Prata" pitchFamily="34" charset="-120"/>
              </a:rPr>
              <a:t>1</a:t>
            </a:r>
            <a:endParaRPr lang="en-US" sz="1850" dirty="0"/>
          </a:p>
        </p:txBody>
      </p:sp>
      <p:sp>
        <p:nvSpPr>
          <p:cNvPr id="7" name="Text 3"/>
          <p:cNvSpPr/>
          <p:nvPr/>
        </p:nvSpPr>
        <p:spPr>
          <a:xfrm>
            <a:off x="1074896" y="1854637"/>
            <a:ext cx="3423642" cy="248841"/>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Environmental Monitoring Program</a:t>
            </a:r>
            <a:endParaRPr lang="en-US" sz="1550" dirty="0"/>
          </a:p>
        </p:txBody>
      </p:sp>
      <p:sp>
        <p:nvSpPr>
          <p:cNvPr id="8" name="Text 4"/>
          <p:cNvSpPr/>
          <p:nvPr/>
        </p:nvSpPr>
        <p:spPr>
          <a:xfrm>
            <a:off x="1074896" y="2198965"/>
            <a:ext cx="7511653" cy="764381"/>
          </a:xfrm>
          <a:prstGeom prst="rect">
            <a:avLst/>
          </a:prstGeom>
          <a:noFill/>
          <a:ln/>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I contributed to the development of an environmental monitoring program, leveraging sensors and real-time data collection to track and analyze environmental conditions. This project allowed me to explore the integration of IoT (Internet of Things) technologies with web-based applications.</a:t>
            </a:r>
            <a:endParaRPr lang="en-US" sz="1250" dirty="0"/>
          </a:p>
        </p:txBody>
      </p:sp>
      <p:sp>
        <p:nvSpPr>
          <p:cNvPr id="9" name="Shape 5"/>
          <p:cNvSpPr/>
          <p:nvPr/>
        </p:nvSpPr>
        <p:spPr>
          <a:xfrm>
            <a:off x="557451" y="3281839"/>
            <a:ext cx="358259" cy="358259"/>
          </a:xfrm>
          <a:prstGeom prst="roundRect">
            <a:avLst>
              <a:gd name="adj" fmla="val 6669"/>
            </a:avLst>
          </a:prstGeom>
          <a:solidFill>
            <a:srgbClr val="3A3B3C"/>
          </a:solidFill>
          <a:ln/>
        </p:spPr>
      </p:sp>
      <p:sp>
        <p:nvSpPr>
          <p:cNvPr id="10" name="Text 6"/>
          <p:cNvSpPr/>
          <p:nvPr/>
        </p:nvSpPr>
        <p:spPr>
          <a:xfrm>
            <a:off x="617101" y="3311604"/>
            <a:ext cx="238839" cy="298609"/>
          </a:xfrm>
          <a:prstGeom prst="rect">
            <a:avLst/>
          </a:prstGeom>
          <a:noFill/>
          <a:ln/>
        </p:spPr>
        <p:txBody>
          <a:bodyPr wrap="none" lIns="0" tIns="0" rIns="0" bIns="0" rtlCol="0" anchor="t"/>
          <a:lstStyle/>
          <a:p>
            <a:pPr marL="0" indent="0" algn="ctr">
              <a:lnSpc>
                <a:spcPts val="1850"/>
              </a:lnSpc>
              <a:buNone/>
            </a:pPr>
            <a:r>
              <a:rPr lang="en-US" sz="1850" dirty="0">
                <a:solidFill>
                  <a:srgbClr val="CFCBBF"/>
                </a:solidFill>
                <a:latin typeface="Prata" pitchFamily="34" charset="0"/>
                <a:ea typeface="Prata" pitchFamily="34" charset="-122"/>
                <a:cs typeface="Prata" pitchFamily="34" charset="-120"/>
              </a:rPr>
              <a:t>2</a:t>
            </a:r>
            <a:endParaRPr lang="en-US" sz="1850" dirty="0"/>
          </a:p>
        </p:txBody>
      </p:sp>
      <p:sp>
        <p:nvSpPr>
          <p:cNvPr id="11" name="Text 7"/>
          <p:cNvSpPr/>
          <p:nvPr/>
        </p:nvSpPr>
        <p:spPr>
          <a:xfrm>
            <a:off x="1074896" y="3336488"/>
            <a:ext cx="1990844" cy="248841"/>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Apps for Farmers</a:t>
            </a:r>
            <a:endParaRPr lang="en-US" sz="1550" dirty="0"/>
          </a:p>
        </p:txBody>
      </p:sp>
      <p:sp>
        <p:nvSpPr>
          <p:cNvPr id="12" name="Text 8"/>
          <p:cNvSpPr/>
          <p:nvPr/>
        </p:nvSpPr>
        <p:spPr>
          <a:xfrm>
            <a:off x="1074896" y="3680817"/>
            <a:ext cx="7511653" cy="1019175"/>
          </a:xfrm>
          <a:prstGeom prst="rect">
            <a:avLst/>
          </a:prstGeom>
          <a:noFill/>
          <a:ln/>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During the internship, I had the opportunity to collaborate on the creation of web-based applications tailored for farmers. These apps focused on providing valuable information, tools, and resources to support agricultural practices, showcasing the versatility of web development in addressing industry-specific needs.</a:t>
            </a:r>
            <a:endParaRPr lang="en-US" sz="1250" dirty="0"/>
          </a:p>
        </p:txBody>
      </p:sp>
      <p:sp>
        <p:nvSpPr>
          <p:cNvPr id="13" name="Shape 9"/>
          <p:cNvSpPr/>
          <p:nvPr/>
        </p:nvSpPr>
        <p:spPr>
          <a:xfrm>
            <a:off x="557451" y="5018484"/>
            <a:ext cx="358259" cy="358259"/>
          </a:xfrm>
          <a:prstGeom prst="roundRect">
            <a:avLst>
              <a:gd name="adj" fmla="val 6669"/>
            </a:avLst>
          </a:prstGeom>
          <a:solidFill>
            <a:srgbClr val="3A3B3C"/>
          </a:solidFill>
          <a:ln/>
        </p:spPr>
      </p:sp>
      <p:sp>
        <p:nvSpPr>
          <p:cNvPr id="14" name="Text 10"/>
          <p:cNvSpPr/>
          <p:nvPr/>
        </p:nvSpPr>
        <p:spPr>
          <a:xfrm>
            <a:off x="617101" y="5048250"/>
            <a:ext cx="238839" cy="298609"/>
          </a:xfrm>
          <a:prstGeom prst="rect">
            <a:avLst/>
          </a:prstGeom>
          <a:noFill/>
          <a:ln/>
        </p:spPr>
        <p:txBody>
          <a:bodyPr wrap="none" lIns="0" tIns="0" rIns="0" bIns="0" rtlCol="0" anchor="t"/>
          <a:lstStyle/>
          <a:p>
            <a:pPr marL="0" indent="0" algn="ctr">
              <a:lnSpc>
                <a:spcPts val="1850"/>
              </a:lnSpc>
              <a:buNone/>
            </a:pPr>
            <a:r>
              <a:rPr lang="en-US" sz="1850" dirty="0">
                <a:solidFill>
                  <a:srgbClr val="CFCBBF"/>
                </a:solidFill>
                <a:latin typeface="Prata" pitchFamily="34" charset="0"/>
                <a:ea typeface="Prata" pitchFamily="34" charset="-122"/>
                <a:cs typeface="Prata" pitchFamily="34" charset="-120"/>
              </a:rPr>
              <a:t>3</a:t>
            </a:r>
            <a:endParaRPr lang="en-US" sz="1850" dirty="0"/>
          </a:p>
        </p:txBody>
      </p:sp>
      <p:sp>
        <p:nvSpPr>
          <p:cNvPr id="15" name="Text 11"/>
          <p:cNvSpPr/>
          <p:nvPr/>
        </p:nvSpPr>
        <p:spPr>
          <a:xfrm>
            <a:off x="1074896" y="5073134"/>
            <a:ext cx="3614023" cy="248841"/>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Website Creation and Documentation</a:t>
            </a:r>
            <a:endParaRPr lang="en-US" sz="1550" dirty="0"/>
          </a:p>
        </p:txBody>
      </p:sp>
      <p:sp>
        <p:nvSpPr>
          <p:cNvPr id="16" name="Text 12"/>
          <p:cNvSpPr/>
          <p:nvPr/>
        </p:nvSpPr>
        <p:spPr>
          <a:xfrm>
            <a:off x="1074896" y="5417463"/>
            <a:ext cx="7511653" cy="764381"/>
          </a:xfrm>
          <a:prstGeom prst="rect">
            <a:avLst/>
          </a:prstGeom>
          <a:noFill/>
          <a:ln/>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I was tasked with building and documenting a responsive website for the company, which involved implementing best practices in user experience, design, and content management. This experience honed my skills in creating visually appealing and user-friendly web experiences.</a:t>
            </a:r>
            <a:endParaRPr lang="en-US" sz="1250" dirty="0"/>
          </a:p>
        </p:txBody>
      </p:sp>
      <p:sp>
        <p:nvSpPr>
          <p:cNvPr id="17" name="Shape 13"/>
          <p:cNvSpPr/>
          <p:nvPr/>
        </p:nvSpPr>
        <p:spPr>
          <a:xfrm>
            <a:off x="557451" y="6500336"/>
            <a:ext cx="358259" cy="358259"/>
          </a:xfrm>
          <a:prstGeom prst="roundRect">
            <a:avLst>
              <a:gd name="adj" fmla="val 6669"/>
            </a:avLst>
          </a:prstGeom>
          <a:solidFill>
            <a:srgbClr val="3A3B3C"/>
          </a:solidFill>
          <a:ln/>
        </p:spPr>
      </p:sp>
      <p:sp>
        <p:nvSpPr>
          <p:cNvPr id="18" name="Text 14"/>
          <p:cNvSpPr/>
          <p:nvPr/>
        </p:nvSpPr>
        <p:spPr>
          <a:xfrm>
            <a:off x="617101" y="6530102"/>
            <a:ext cx="238839" cy="298609"/>
          </a:xfrm>
          <a:prstGeom prst="rect">
            <a:avLst/>
          </a:prstGeom>
          <a:noFill/>
          <a:ln/>
        </p:spPr>
        <p:txBody>
          <a:bodyPr wrap="none" lIns="0" tIns="0" rIns="0" bIns="0" rtlCol="0" anchor="t"/>
          <a:lstStyle/>
          <a:p>
            <a:pPr marL="0" indent="0" algn="ctr">
              <a:lnSpc>
                <a:spcPts val="1850"/>
              </a:lnSpc>
              <a:buNone/>
            </a:pPr>
            <a:r>
              <a:rPr lang="en-US" sz="1850" dirty="0">
                <a:solidFill>
                  <a:srgbClr val="CFCBBF"/>
                </a:solidFill>
                <a:latin typeface="Prata" pitchFamily="34" charset="0"/>
                <a:ea typeface="Prata" pitchFamily="34" charset="-122"/>
                <a:cs typeface="Prata" pitchFamily="34" charset="-120"/>
              </a:rPr>
              <a:t>4</a:t>
            </a:r>
            <a:endParaRPr lang="en-US" sz="1850" dirty="0"/>
          </a:p>
        </p:txBody>
      </p:sp>
      <p:sp>
        <p:nvSpPr>
          <p:cNvPr id="19" name="Text 15"/>
          <p:cNvSpPr/>
          <p:nvPr/>
        </p:nvSpPr>
        <p:spPr>
          <a:xfrm>
            <a:off x="1074896" y="6554986"/>
            <a:ext cx="2740462" cy="248841"/>
          </a:xfrm>
          <a:prstGeom prst="rect">
            <a:avLst/>
          </a:prstGeom>
          <a:noFill/>
          <a:ln/>
        </p:spPr>
        <p:txBody>
          <a:bodyPr wrap="none" lIns="0" tIns="0" rIns="0" bIns="0" rtlCol="0" anchor="t"/>
          <a:lstStyle/>
          <a:p>
            <a:pPr marL="0" indent="0" algn="l">
              <a:lnSpc>
                <a:spcPts val="1950"/>
              </a:lnSpc>
              <a:buNone/>
            </a:pPr>
            <a:r>
              <a:rPr lang="en-US" sz="1550" dirty="0">
                <a:solidFill>
                  <a:srgbClr val="CFCBBF"/>
                </a:solidFill>
                <a:latin typeface="Prata" pitchFamily="34" charset="0"/>
                <a:ea typeface="Prata" pitchFamily="34" charset="-122"/>
                <a:cs typeface="Prata" pitchFamily="34" charset="-120"/>
              </a:rPr>
              <a:t>CRUD Operations in Laravel</a:t>
            </a:r>
            <a:endParaRPr lang="en-US" sz="1550" dirty="0"/>
          </a:p>
        </p:txBody>
      </p:sp>
      <p:sp>
        <p:nvSpPr>
          <p:cNvPr id="20" name="Text 16"/>
          <p:cNvSpPr/>
          <p:nvPr/>
        </p:nvSpPr>
        <p:spPr>
          <a:xfrm>
            <a:off x="1074896" y="6899315"/>
            <a:ext cx="7511653" cy="764381"/>
          </a:xfrm>
          <a:prstGeom prst="rect">
            <a:avLst/>
          </a:prstGeom>
          <a:noFill/>
          <a:ln/>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Leveraging the Laravel framework, I worked on defining and documenting CRUD (Create, Read, Update, Delete) operations, ensuring the efficient management of data within the web applications. This project strengthened my understanding of backend development and database integration.</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2706" y="1066562"/>
            <a:ext cx="7758589" cy="1237059"/>
          </a:xfrm>
          <a:prstGeom prst="rect">
            <a:avLst/>
          </a:prstGeom>
          <a:noFill/>
          <a:ln/>
        </p:spPr>
        <p:txBody>
          <a:bodyPr wrap="square" lIns="0" tIns="0" rIns="0" bIns="0" rtlCol="0" anchor="t"/>
          <a:lstStyle/>
          <a:p>
            <a:pPr marL="0" indent="0" algn="l">
              <a:lnSpc>
                <a:spcPts val="4850"/>
              </a:lnSpc>
              <a:buNone/>
            </a:pPr>
            <a:r>
              <a:rPr lang="en-US" sz="3850" dirty="0">
                <a:solidFill>
                  <a:srgbClr val="F2E782"/>
                </a:solidFill>
                <a:latin typeface="Prata" pitchFamily="34" charset="0"/>
                <a:ea typeface="Prata" pitchFamily="34" charset="-122"/>
                <a:cs typeface="Prata" pitchFamily="34" charset="-120"/>
              </a:rPr>
              <a:t>Designing and Developing Scalable Web Solutions</a:t>
            </a:r>
            <a:endParaRPr lang="en-US" sz="3850" dirty="0"/>
          </a:p>
        </p:txBody>
      </p:sp>
      <p:sp>
        <p:nvSpPr>
          <p:cNvPr id="4" name="Text 1"/>
          <p:cNvSpPr/>
          <p:nvPr/>
        </p:nvSpPr>
        <p:spPr>
          <a:xfrm>
            <a:off x="692706" y="2600444"/>
            <a:ext cx="7758589" cy="1266825"/>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The design and development processes I followed during the internship involved the use of various technical tools and methodologies. This included the implementation of JavaScript for the Geofencing API, the integration of Laravel for backend development, and the utilization of Microsoft Azure for cloud-based services.</a:t>
            </a:r>
            <a:endParaRPr lang="en-US" sz="1550" dirty="0"/>
          </a:p>
        </p:txBody>
      </p:sp>
      <p:sp>
        <p:nvSpPr>
          <p:cNvPr id="5" name="Text 2"/>
          <p:cNvSpPr/>
          <p:nvPr/>
        </p:nvSpPr>
        <p:spPr>
          <a:xfrm>
            <a:off x="692706" y="4089916"/>
            <a:ext cx="7758589" cy="1266825"/>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Throughout the internship, I adhered to industry-standard development methodologies, such as Agile and Scrum, to ensure efficient project management, collaboration, and the delivery of high-quality web solutions. This experience equipped me with valuable skills in navigating complex development workflows.</a:t>
            </a:r>
            <a:endParaRPr lang="en-US" sz="1550" dirty="0"/>
          </a:p>
        </p:txBody>
      </p:sp>
      <p:sp>
        <p:nvSpPr>
          <p:cNvPr id="6" name="Text 3"/>
          <p:cNvSpPr/>
          <p:nvPr/>
        </p:nvSpPr>
        <p:spPr>
          <a:xfrm>
            <a:off x="692706" y="5579388"/>
            <a:ext cx="7758589" cy="1583531"/>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A key focus of my internship was the design and implementation of scalable web architectures. This involved researching and incorporating technologies that could accommodate growing user demands, data volumes, and future expansion requirements, preparing me for the challenges of building robust and scalable web applications.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BA6EB-6E31-6B15-8BA7-FBFF29529779}"/>
            </a:ext>
          </a:extLst>
        </p:cNvPr>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020295E5-89B3-24A5-40D4-E4918CB0D3BB}"/>
              </a:ext>
            </a:extLst>
          </p:cNvPr>
          <p:cNvPicPr>
            <a:picLocks noChangeAspect="1"/>
          </p:cNvPicPr>
          <p:nvPr/>
        </p:nvPicPr>
        <p:blipFill>
          <a:blip r:embed="rId3"/>
          <a:stretch>
            <a:fillRect/>
          </a:stretch>
        </p:blipFill>
        <p:spPr>
          <a:xfrm>
            <a:off x="9144000" y="0"/>
            <a:ext cx="5486400" cy="8229600"/>
          </a:xfrm>
          <a:prstGeom prst="rect">
            <a:avLst/>
          </a:prstGeom>
        </p:spPr>
      </p:pic>
      <p:pic>
        <p:nvPicPr>
          <p:cNvPr id="15" name="Image 1" descr="preencoded.png">
            <a:extLst>
              <a:ext uri="{FF2B5EF4-FFF2-40B4-BE49-F238E27FC236}">
                <a16:creationId xmlns:a16="http://schemas.microsoft.com/office/drawing/2014/main" id="{8E6E796D-6DE2-BB55-9380-92C55A090A91}"/>
              </a:ext>
            </a:extLst>
          </p:cNvPr>
          <p:cNvPicPr>
            <a:picLocks noChangeAspect="1"/>
          </p:cNvPicPr>
          <p:nvPr/>
        </p:nvPicPr>
        <p:blipFill>
          <a:blip r:embed="rId4"/>
          <a:stretch>
            <a:fillRect/>
          </a:stretch>
        </p:blipFill>
        <p:spPr>
          <a:xfrm>
            <a:off x="9410938" y="2779633"/>
            <a:ext cx="4952405" cy="2670215"/>
          </a:xfrm>
          <a:prstGeom prst="rect">
            <a:avLst/>
          </a:prstGeom>
        </p:spPr>
      </p:pic>
      <p:sp>
        <p:nvSpPr>
          <p:cNvPr id="16" name="Text 0">
            <a:extLst>
              <a:ext uri="{FF2B5EF4-FFF2-40B4-BE49-F238E27FC236}">
                <a16:creationId xmlns:a16="http://schemas.microsoft.com/office/drawing/2014/main" id="{C710F60B-9958-AC00-6EC6-674DF75CBD69}"/>
              </a:ext>
            </a:extLst>
          </p:cNvPr>
          <p:cNvSpPr/>
          <p:nvPr/>
        </p:nvSpPr>
        <p:spPr>
          <a:xfrm>
            <a:off x="747474" y="754023"/>
            <a:ext cx="7649051" cy="1334929"/>
          </a:xfrm>
          <a:prstGeom prst="rect">
            <a:avLst/>
          </a:prstGeom>
          <a:noFill/>
          <a:ln/>
        </p:spPr>
        <p:txBody>
          <a:bodyPr wrap="square" lIns="0" tIns="0" rIns="0" bIns="0" rtlCol="0" anchor="t"/>
          <a:lstStyle/>
          <a:p>
            <a:pPr marL="0" indent="0" algn="l">
              <a:lnSpc>
                <a:spcPts val="5250"/>
              </a:lnSpc>
              <a:buNone/>
            </a:pPr>
            <a:r>
              <a:rPr lang="en-US" sz="4200" dirty="0">
                <a:solidFill>
                  <a:srgbClr val="F2E782"/>
                </a:solidFill>
                <a:latin typeface="Prata" pitchFamily="34" charset="0"/>
                <a:ea typeface="Prata" pitchFamily="34" charset="-122"/>
                <a:cs typeface="Prata" pitchFamily="34" charset="-120"/>
              </a:rPr>
              <a:t>Challenges Faced and Lessons Learned</a:t>
            </a:r>
            <a:endParaRPr lang="en-US" sz="4200" dirty="0"/>
          </a:p>
        </p:txBody>
      </p:sp>
      <p:sp>
        <p:nvSpPr>
          <p:cNvPr id="17" name="Shape 1">
            <a:extLst>
              <a:ext uri="{FF2B5EF4-FFF2-40B4-BE49-F238E27FC236}">
                <a16:creationId xmlns:a16="http://schemas.microsoft.com/office/drawing/2014/main" id="{0313791C-5791-15DC-5429-A65C54FD06D7}"/>
              </a:ext>
            </a:extLst>
          </p:cNvPr>
          <p:cNvSpPr/>
          <p:nvPr/>
        </p:nvSpPr>
        <p:spPr>
          <a:xfrm>
            <a:off x="747474" y="2409230"/>
            <a:ext cx="3717727" cy="2597229"/>
          </a:xfrm>
          <a:prstGeom prst="roundRect">
            <a:avLst>
              <a:gd name="adj" fmla="val 1233"/>
            </a:avLst>
          </a:prstGeom>
          <a:solidFill>
            <a:srgbClr val="3A3B3C"/>
          </a:solidFill>
          <a:ln/>
        </p:spPr>
      </p:sp>
      <p:sp>
        <p:nvSpPr>
          <p:cNvPr id="18" name="Text 2">
            <a:extLst>
              <a:ext uri="{FF2B5EF4-FFF2-40B4-BE49-F238E27FC236}">
                <a16:creationId xmlns:a16="http://schemas.microsoft.com/office/drawing/2014/main" id="{286B31F6-A8B3-7971-92DF-FADF828F737F}"/>
              </a:ext>
            </a:extLst>
          </p:cNvPr>
          <p:cNvSpPr/>
          <p:nvPr/>
        </p:nvSpPr>
        <p:spPr>
          <a:xfrm>
            <a:off x="960953" y="2622709"/>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Tight Deadlines</a:t>
            </a:r>
            <a:endParaRPr lang="en-US" sz="2100" dirty="0"/>
          </a:p>
        </p:txBody>
      </p:sp>
      <p:sp>
        <p:nvSpPr>
          <p:cNvPr id="19" name="Text 3">
            <a:extLst>
              <a:ext uri="{FF2B5EF4-FFF2-40B4-BE49-F238E27FC236}">
                <a16:creationId xmlns:a16="http://schemas.microsoft.com/office/drawing/2014/main" id="{B4736976-100F-65B5-1804-32CC556AECD8}"/>
              </a:ext>
            </a:extLst>
          </p:cNvPr>
          <p:cNvSpPr/>
          <p:nvPr/>
        </p:nvSpPr>
        <p:spPr>
          <a:xfrm>
            <a:off x="960953" y="3084433"/>
            <a:ext cx="3290768" cy="1366838"/>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Learned to prioritize tasks, manage time effectively, and communicate proactively to meet project deadlines.</a:t>
            </a:r>
            <a:endParaRPr lang="en-US" sz="1650" dirty="0"/>
          </a:p>
        </p:txBody>
      </p:sp>
      <p:sp>
        <p:nvSpPr>
          <p:cNvPr id="20" name="Shape 4">
            <a:extLst>
              <a:ext uri="{FF2B5EF4-FFF2-40B4-BE49-F238E27FC236}">
                <a16:creationId xmlns:a16="http://schemas.microsoft.com/office/drawing/2014/main" id="{6496BA47-D00C-63AD-5CCA-394FE0C2952A}"/>
              </a:ext>
            </a:extLst>
          </p:cNvPr>
          <p:cNvSpPr/>
          <p:nvPr/>
        </p:nvSpPr>
        <p:spPr>
          <a:xfrm>
            <a:off x="4678680" y="2409230"/>
            <a:ext cx="3717846" cy="2597229"/>
          </a:xfrm>
          <a:prstGeom prst="roundRect">
            <a:avLst>
              <a:gd name="adj" fmla="val 1233"/>
            </a:avLst>
          </a:prstGeom>
          <a:solidFill>
            <a:srgbClr val="3A3B3C"/>
          </a:solidFill>
          <a:ln/>
        </p:spPr>
      </p:sp>
      <p:sp>
        <p:nvSpPr>
          <p:cNvPr id="21" name="Text 5">
            <a:extLst>
              <a:ext uri="{FF2B5EF4-FFF2-40B4-BE49-F238E27FC236}">
                <a16:creationId xmlns:a16="http://schemas.microsoft.com/office/drawing/2014/main" id="{2DD4D8B2-5FB0-69FA-6F4C-9726BD0C368B}"/>
              </a:ext>
            </a:extLst>
          </p:cNvPr>
          <p:cNvSpPr/>
          <p:nvPr/>
        </p:nvSpPr>
        <p:spPr>
          <a:xfrm>
            <a:off x="4892159" y="2622709"/>
            <a:ext cx="3286958" cy="333613"/>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Cross-team Collaboration</a:t>
            </a:r>
            <a:endParaRPr lang="en-US" sz="2100" dirty="0"/>
          </a:p>
        </p:txBody>
      </p:sp>
      <p:sp>
        <p:nvSpPr>
          <p:cNvPr id="22" name="Text 6">
            <a:extLst>
              <a:ext uri="{FF2B5EF4-FFF2-40B4-BE49-F238E27FC236}">
                <a16:creationId xmlns:a16="http://schemas.microsoft.com/office/drawing/2014/main" id="{4D7CE2DC-B182-3CBE-BD48-FE75FBB4322A}"/>
              </a:ext>
            </a:extLst>
          </p:cNvPr>
          <p:cNvSpPr/>
          <p:nvPr/>
        </p:nvSpPr>
        <p:spPr>
          <a:xfrm>
            <a:off x="4892159" y="3084433"/>
            <a:ext cx="3290887" cy="1708547"/>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Developed stronger communication and collaboration skills to work effectively with different team members.</a:t>
            </a:r>
            <a:endParaRPr lang="en-US" sz="1650" dirty="0"/>
          </a:p>
        </p:txBody>
      </p:sp>
      <p:sp>
        <p:nvSpPr>
          <p:cNvPr id="23" name="Shape 7">
            <a:extLst>
              <a:ext uri="{FF2B5EF4-FFF2-40B4-BE49-F238E27FC236}">
                <a16:creationId xmlns:a16="http://schemas.microsoft.com/office/drawing/2014/main" id="{71D3CD25-C847-2B77-DEEE-B7B7A0B26ED6}"/>
              </a:ext>
            </a:extLst>
          </p:cNvPr>
          <p:cNvSpPr/>
          <p:nvPr/>
        </p:nvSpPr>
        <p:spPr>
          <a:xfrm>
            <a:off x="747474" y="5219938"/>
            <a:ext cx="3717727" cy="2255520"/>
          </a:xfrm>
          <a:prstGeom prst="roundRect">
            <a:avLst>
              <a:gd name="adj" fmla="val 1420"/>
            </a:avLst>
          </a:prstGeom>
          <a:solidFill>
            <a:srgbClr val="3A3B3C"/>
          </a:solidFill>
          <a:ln/>
        </p:spPr>
      </p:sp>
      <p:sp>
        <p:nvSpPr>
          <p:cNvPr id="24" name="Text 8">
            <a:extLst>
              <a:ext uri="{FF2B5EF4-FFF2-40B4-BE49-F238E27FC236}">
                <a16:creationId xmlns:a16="http://schemas.microsoft.com/office/drawing/2014/main" id="{B18A309D-64D3-33E6-6703-6A5C94483BDC}"/>
              </a:ext>
            </a:extLst>
          </p:cNvPr>
          <p:cNvSpPr/>
          <p:nvPr/>
        </p:nvSpPr>
        <p:spPr>
          <a:xfrm>
            <a:off x="960953" y="5433417"/>
            <a:ext cx="2972157" cy="333613"/>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Troubleshooting Issues</a:t>
            </a:r>
            <a:endParaRPr lang="en-US" sz="2100" dirty="0"/>
          </a:p>
        </p:txBody>
      </p:sp>
      <p:sp>
        <p:nvSpPr>
          <p:cNvPr id="25" name="Text 9">
            <a:extLst>
              <a:ext uri="{FF2B5EF4-FFF2-40B4-BE49-F238E27FC236}">
                <a16:creationId xmlns:a16="http://schemas.microsoft.com/office/drawing/2014/main" id="{B6EEA7E0-7DE0-0DD4-DB47-BDB75A40CB17}"/>
              </a:ext>
            </a:extLst>
          </p:cNvPr>
          <p:cNvSpPr/>
          <p:nvPr/>
        </p:nvSpPr>
        <p:spPr>
          <a:xfrm>
            <a:off x="960953" y="5895142"/>
            <a:ext cx="3290768" cy="1366838"/>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Improved problem-solving abilities by identifying and resolving complex technical issues during development.</a:t>
            </a:r>
            <a:endParaRPr lang="en-US" sz="1650" dirty="0"/>
          </a:p>
        </p:txBody>
      </p:sp>
      <p:sp>
        <p:nvSpPr>
          <p:cNvPr id="26" name="Shape 10">
            <a:extLst>
              <a:ext uri="{FF2B5EF4-FFF2-40B4-BE49-F238E27FC236}">
                <a16:creationId xmlns:a16="http://schemas.microsoft.com/office/drawing/2014/main" id="{D9FB6E93-0C65-642F-702C-E9723A962479}"/>
              </a:ext>
            </a:extLst>
          </p:cNvPr>
          <p:cNvSpPr/>
          <p:nvPr/>
        </p:nvSpPr>
        <p:spPr>
          <a:xfrm>
            <a:off x="4678680" y="5219938"/>
            <a:ext cx="3717846" cy="2255520"/>
          </a:xfrm>
          <a:prstGeom prst="roundRect">
            <a:avLst>
              <a:gd name="adj" fmla="val 1420"/>
            </a:avLst>
          </a:prstGeom>
          <a:solidFill>
            <a:srgbClr val="3A3B3C"/>
          </a:solidFill>
          <a:ln/>
        </p:spPr>
      </p:sp>
      <p:sp>
        <p:nvSpPr>
          <p:cNvPr id="27" name="Text 11">
            <a:extLst>
              <a:ext uri="{FF2B5EF4-FFF2-40B4-BE49-F238E27FC236}">
                <a16:creationId xmlns:a16="http://schemas.microsoft.com/office/drawing/2014/main" id="{60905472-22AF-40DF-878C-2B0DDF13B6E5}"/>
              </a:ext>
            </a:extLst>
          </p:cNvPr>
          <p:cNvSpPr/>
          <p:nvPr/>
        </p:nvSpPr>
        <p:spPr>
          <a:xfrm>
            <a:off x="4892159" y="5433417"/>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Adaptability</a:t>
            </a:r>
            <a:endParaRPr lang="en-US" sz="2100" dirty="0"/>
          </a:p>
        </p:txBody>
      </p:sp>
      <p:sp>
        <p:nvSpPr>
          <p:cNvPr id="28" name="Text 12">
            <a:extLst>
              <a:ext uri="{FF2B5EF4-FFF2-40B4-BE49-F238E27FC236}">
                <a16:creationId xmlns:a16="http://schemas.microsoft.com/office/drawing/2014/main" id="{0CA4BEDA-704F-CDC6-A30A-0D3FEACF13F8}"/>
              </a:ext>
            </a:extLst>
          </p:cNvPr>
          <p:cNvSpPr/>
          <p:nvPr/>
        </p:nvSpPr>
        <p:spPr>
          <a:xfrm>
            <a:off x="4892159" y="5895142"/>
            <a:ext cx="3290887" cy="1366838"/>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Demonstrated the ability to adapt to changes in project requirements and work with a flexible mindset.</a:t>
            </a:r>
            <a:endParaRPr lang="en-US" sz="1650" dirty="0"/>
          </a:p>
        </p:txBody>
      </p:sp>
    </p:spTree>
    <p:extLst>
      <p:ext uri="{BB962C8B-B14F-4D97-AF65-F5344CB8AC3E}">
        <p14:creationId xmlns:p14="http://schemas.microsoft.com/office/powerpoint/2010/main" val="3101900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1443</Words>
  <Application>Microsoft Office PowerPoint</Application>
  <PresentationFormat>Custom</PresentationFormat>
  <Paragraphs>105</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Raleway</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Abunesh RP</cp:lastModifiedBy>
  <cp:revision>2</cp:revision>
  <dcterms:created xsi:type="dcterms:W3CDTF">2025-09-03T16:47:38Z</dcterms:created>
  <dcterms:modified xsi:type="dcterms:W3CDTF">2025-09-03T16:58:56Z</dcterms:modified>
</cp:coreProperties>
</file>